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5" r:id="rId9"/>
    <p:sldId id="266"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FF33"/>
    <a:srgbClr val="FF6699"/>
    <a:srgbClr val="FF0066"/>
    <a:srgbClr val="000066"/>
    <a:srgbClr val="0000CC"/>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F4514-D1EF-4D22-98DD-AEF855547E1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407323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4514-D1EF-4D22-98DD-AEF855547E1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302404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4514-D1EF-4D22-98DD-AEF855547E1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108736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F4514-D1EF-4D22-98DD-AEF855547E1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366484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F4514-D1EF-4D22-98DD-AEF855547E1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387050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1F4514-D1EF-4D22-98DD-AEF855547E1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7894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F4514-D1EF-4D22-98DD-AEF855547E18}"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244345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F4514-D1EF-4D22-98DD-AEF855547E18}"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309870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F4514-D1EF-4D22-98DD-AEF855547E18}"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1560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F4514-D1EF-4D22-98DD-AEF855547E1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1932435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F4514-D1EF-4D22-98DD-AEF855547E1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CE5C2A-0EA3-4BC4-B12D-BC1C4E2E4BA7}" type="slidenum">
              <a:rPr lang="en-US" smtClean="0"/>
              <a:t>‹#›</a:t>
            </a:fld>
            <a:endParaRPr lang="en-US"/>
          </a:p>
        </p:txBody>
      </p:sp>
    </p:spTree>
    <p:extLst>
      <p:ext uri="{BB962C8B-B14F-4D97-AF65-F5344CB8AC3E}">
        <p14:creationId xmlns:p14="http://schemas.microsoft.com/office/powerpoint/2010/main" val="335012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F4514-D1EF-4D22-98DD-AEF855547E18}" type="datetimeFigureOut">
              <a:rPr lang="en-US" smtClean="0"/>
              <a:t>3/22/2020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E5C2A-0EA3-4BC4-B12D-BC1C4E2E4BA7}" type="slidenum">
              <a:rPr lang="en-US" smtClean="0"/>
              <a:t>‹#›</a:t>
            </a:fld>
            <a:endParaRPr lang="en-US"/>
          </a:p>
        </p:txBody>
      </p:sp>
    </p:spTree>
    <p:extLst>
      <p:ext uri="{BB962C8B-B14F-4D97-AF65-F5344CB8AC3E}">
        <p14:creationId xmlns:p14="http://schemas.microsoft.com/office/powerpoint/2010/main" val="280576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3207" y="2852936"/>
            <a:ext cx="7261924" cy="707886"/>
          </a:xfrm>
          <a:prstGeom prst="rect">
            <a:avLst/>
          </a:prstGeom>
        </p:spPr>
        <p:txBody>
          <a:bodyPr wrap="none">
            <a:spAutoFit/>
          </a:bodyPr>
          <a:lstStyle/>
          <a:p>
            <a:pPr algn="ctr" rtl="1"/>
            <a:r>
              <a:rPr lang="ar-EG"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الظاهرات </a:t>
            </a:r>
            <a:r>
              <a:rPr lang="ar-EG"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الناتجة عن الإرساب </a:t>
            </a:r>
            <a:r>
              <a:rPr lang="ar-EG"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البحري</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3687496" y="4077072"/>
            <a:ext cx="2523448" cy="64633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EG" sz="3600" b="1" cap="all" spc="0" dirty="0" smtClean="0">
                <a:ln w="0"/>
                <a:solidFill>
                  <a:srgbClr val="FF0066"/>
                </a:solidFill>
                <a:effectLst>
                  <a:reflection blurRad="12700" stA="50000" endPos="50000" dist="5000" dir="5400000" sy="-100000" rotWithShape="0"/>
                </a:effectLst>
              </a:rPr>
              <a:t>أ.د./عزة عبدالله</a:t>
            </a:r>
          </a:p>
        </p:txBody>
      </p:sp>
      <p:sp>
        <p:nvSpPr>
          <p:cNvPr id="13314" name="AutoShape 2" descr="data:image/jpeg;base64,/9j/4AAQSkZJRgABAQAAAQABAAD/2wCEAAkGBhMSERUUExQWFRUWGRgYGRgYGBgZGhwaGhgZFxgeGRocGygfGhwkGhwYHy8gIycpLS0sHB4xNTAqNSYrLCkBCQoKDgwOFw8PGCkdHBwpLCkpKSksKSkpKSkpLCwpKSkpKSksKSkpKSkpKSwpLC0pLCkpLDI1KSwsLCkpLDUpKf/AABEIALUBFwMBIgACEQEDEQH/xAAcAAACAwEBAQEAAAAAAAAAAAADBAACBQEGBwj/xABCEAABAgQEAwUHAgQFBAEFAAABAhEAAyExBBJBUSJhcQUTgZGhBjKxwdHh8ELxFCNScgcVYpKiFjNDgrJjg6Ozwv/EABgBAAMBAQAAAAAAAAAAAAAAAAABAgME/8QAJREBAQACAgEEAQUBAAAAAAAAAAECERIxIQMTQVFhcZGhsdGB/9oADAMBAAIRAxEAPwD347QPKLDHnlCQRyggRyitRxbpoY88o6MaYVT0EWB5CDUG6a/jFbxYYpW8LpMWCoQ3R/4lW8d79W5gAVzi6VQDYonK3Md71W5gSpgSHLAbmg9YVmdv4dN50r/ek+gJMLcVqtALO5juZUYk32wwo/8AK/RCz/8Ay0Jzf8QMMLCYr/1SB6qf0hcocxyr07q3joUd48TP/wATEfokKV1V9EGM6f8A4mT/ANMmWkcwokf8w58IXOHwyfR8x3izmPlk/wDxExehQkckB/8AlmgH/XWMYnvH/wDty3/+Ag5RXt19aCucdePjy/bjHE/94+AQPgiEVe0WKK+8VOmFYsQtVPB8rcmY+kPkPbv2+4BUdePJ+xntmnFJEqZScBfSY1yALK1KfEUoPWRU8s7uJmjuaKvHXg0W1s8TNFY6YWji2eJmijxx4NGJmiZoo8TNBobXzRzNFHiZoNBfMY5nMVzRx4NBbvDHO9MVeOPBoLd6d4kUJiQaJjHFSwHK0AblSR6kxly/bTCFRT3hDPUy15S2ygliPi0fNFFI5fXwgX8QDoTzcU9X8oz51vPSkfT1+22EAfMpXRCvmwhWd/iDJHuSpiv7ilG3V7x88TjOXqbeV+u0WOIOx8BE86ftx7ib/iEp+HDhtMy3+CRCOJ9vcQQQlMtD6pBJGmpI9I8scVm1+MBmoJuQ2xST83hcqc9OfTYn+2GJH/nXpYgHyAEAme0+IWP+9MUNWWs25PGRMkr0V8hf8tAp4UA6wSdxVun51h9q1Ds7GzDdy73cnxuYp/HTS3CnaqlBtqZRCf8AFJFCVA0oU82s7eINIsrKSCVprW4FL7Fx4wA8hK1VCxswFP8Ak9Y6qWXYqW/UAeDCAJxiVEJcvQPvoHrUcxT52mYyYmyARQP1o4HKALMAC6lKB1Jf8rAChANMwP8AdXyJgycOqYkkqIOzsKDrTx3FYUn4I8BZObYtXVjo4+hipAMhaVcL1D2f1BFdRBCMthveo+v20MZ0mWTUgA728C1Ax9W5waVqk+V6H0/NovinZhOL35u1fynzi6prl9IGqV4Hf4fvBJSHAcWu9BBoLyZqgoFKiCCCGLEVoQRzF4+w+xvtIMXJ4mE1DBYs70CwNAa00PUR8cSu4emjQ92R2xNw8wTJRyqFLZgQbg7jXwBh7Rljt90KIhRHk5XtJiVBKk5FpIBzZGBB24mB+kMK9o54AdEsvZsz89WoPwxHuRPtV6KOvHn0+08w/wDhT/vPpSCf9RLBYySRqQsU5MQHMP3MS9ut4zIq8YqfahBLZPNYHpp4iDf9QSrEKHkPCra+cHODhWm8R4zl9vSBRS8p6o+BBg/+aSWqpVdSPDb6w+cLhTRMR4AjHyVDhmAvZq1+v1joxsqv8xL1o7He3SDlBxoscjicRLNQtJbmPWvxgktSFWUD0IPwMHKHxqhMcJg/cD+r0gaUBQcLSRahBrZoe4WqHEgncn8b5xIZafnvEIKqBRT01HI73+YhD/K7OHU98xHrd32+scl4tf6kMLODsRfz+O0OS1kuHDG3MBxbcUqGp0aMZLHUHh5cwUzCjO9SPUdbMa1i68StLVQx2d97E1LfLlCy1ivEqhu4BSQWINyz/F+t+93BG4AZLs9zUhzbnD0HcUpaRmSpwLgt5g/LR+cdkYpKhmTMUg/6mKfLztXlHFIP9LbsXLaEm9nr6QrNlAcSXNRQu9Ljq3qPN8Rs0cZlQcoQTsARc1JFaPq8Zn8TnOtbVJynZiNxT4Q0J6SlxQizNe/1v845NlFklCbVYl3rxJbpXxhzHRbROLehdiGsBU21sfwxSdh2YJANHBbUEvoGcacjAlyzsDoGI5n4OItLxgFDXK1C4511/Or1oOIUopAF02a5Bre37V56eHxZZlDYvUbUpX9hA0IeqAB/Ul7E1DHT9x1FOnZbkHd2oTbrtp6mF2RsKKTU1Bu5AIuC7lx8oJOk5hUkAeaTdr1Fx0MZ+H7XBLKSSGN/g7fsTBpHaQZnLOw1poK7WaFoIhYSf6gfGr162/Kw6k5uWxFbVbzan4MxQ5a/b6QbD4qnXLrR3b6Wi6R9JYacjvR/zpHc7FiOn49rwghQKmctTQE3r67nzh6XhlrYoBIUHLPalyafnKFo1jJ1JGrW/GgkoFVJaSTGxgOw398Gm42bcU/aNmV2YhAplANWFD4ghjoDGd9SRXFT2dxE2XKCFUqTpR6kEM+52vGwMcvXKqo1IHJyzQCR2VMqcik6iw9Flxr5PDUglNQDzPFmbkyPnGGV2fgx3CCLV2BzCtdDAAtCXYW/v+AL+EHR2ss0SSsa5lin/qqrxXvQokrRhs1g60pPkkgmI1saAxGPRlAUAWNR3cwj0UPjC83IxWMvRKjregmgjoYzsYtlq90EuQQouBom7NVmHKEJ0znXZwPOjnwaKmJtcdqSjRCQjL+oCSkkvfMvOqwah+wZvaRfhL9OEncFlAEXqG1tGRNVc5kNqSoDo/F8XjORjpilBCEd4s0CZSgok9M7+m9o047J6U9rLJrNL6kqUTY2cNQsNjW+mZjfaUoVl70k6kEFqNXw0bxhTC9lYmbiZcmbKnygpQfMFoyge8yyopJy24TUgNWPoPZfsNhpC1Ehc5wwTOyLCavwjIA/hvGkwTc5Hl+y+y8ZMIKpC5iJjFMxc1SEBJZQV/LVmDP4va8eyPsjh8rfzbu5nLfzBjXkLypCaMLUA6DhADAUtbeOqU8XMdMcs7embJ9m5Ka/zD1mzSPLPeCp7Hlg5v5hPObOPoVw5miPFeEbqSZITQFZ6rWr4qMcjrxyFon5/RJtQhiWDMaEvT4coLNljizAqSQ7gF2DONKv8BaLmaClyWBDgmjaP+HyhgXr9ukYy/bsIKwysxBSCSAoFuF0liGNnoX18IHi0hJOY0LsH2ZxYPVy/ShuGO0catJyAhynNnLXFWrRmcNpGb/mYJCSm5JANRQ6k2YU1atYsjspaq8wQPkQNHo+j6brLmS5ZJUFEFiE6g0qNqFPlyhDFZkMCr3QzjbiCerhumsCmYjNLyJSGSqnlR/jpc30qQjSVAHhSAF5hUioauoyqqzeWkBTihxZyQWcEPcUJawJhWRhFlTcQo9QdP2MXmyGcqfKCB16HXV4oBqn0LPXc3H2LxDNK2DaNTz8/tHTiksUAOHNSz3fSvKKFVGZtQfO3rAHZM5T6szEb/tSGZg4Rs9PB6c7iFZaSpqFyeg/PtFkAkcvsD8oWgImhfr9/WCy5mhtSw8vnHJUpwAKu766jeNrsr2MnTg5GRL6hz5AANcaQ7ZOyISxxODwqahaqTSL4BCSSkkWpp+pxXTZ6R7bB/4fIDBRf+5XS4Ter+MbmD9mZEqgQgUu1X5G8ZZetjD4vG4H2cUZiTZJoAQQas4uG1qWu7C0eswfYHdJBy0SxBUaBtqlrco08NhSBlBSXsybX3uW5+EX75aXbJTV0kCu+Zx5Rhl6tyVIrJw5IYkn+zKzaC77etobTPloADLTzCGbxALecJDtdQUy5ajViySQNXdINObQ9L7XluxQVK0BmAeFVBx4b0iZLStBmz5bH+cVbBUtShbQqB9TCv8AGBwpMyWCBYJWPMJRX7xr97O/8aZUv/SoZ/8A9aAd/wBRjLxGInzVFCly0gXeWlPl3iXb1rF8YJSq+0FqFTMLGxIKQ52fXaKhQUG4grZLgf7co1MSf2OpnZ91JY+qRlgE/EAJbOQKOBkR6BvgfqtK8UzMUlIZTqewyzGBs9EirUuYzJSF3cjkQv6NBV5FpbOR0EkDk5YlvwRVUkZWC0B7ZyjKd+JKa00KVQwXnzkgEKSJpIIUghJTzDEpJeuzeEW9m8ehGIH8JgQpYUEFdP5aVK4nKVKYgHdyE6hzC3ZnsWrF4sPLkdygpMwgErykkljlCVEsQ7OHHj9I7C9m8PhEHuUMleUuRVWUMH0N9k3PhrIjKtDEAE3dv2EDcR1c4Br/AC9Pz5jEzVvz4xrHNexUqjomMXgILxAqGQueOFUDC+vOKhf5SAC5o7Ac0SAPg/eAA0USS4IU6a+8CDWodiPEGCYSWoEkK4SQ6b72eAJwa0uwYmrEO+obnr47x2ROFiSkihozVpypbZ453dDXaOFKwCipTxB7GhofCPIz8WQVDLlBoUmrN1q8e0kzqlAvRQIcUrRnLijg6MN4yfaLs9KwFBLLfpmDE0G7BwNQC2gisL8FYy0IK0ks4ep3DEijUN6/eLyz3TZa5qZqppTYnkfx4tIRNBMriKQfd1s4LVv82eCKkDvCgA5RUAAn3g7K5gtRtC+8aoPf5eskLdIDglFXA3FK2NdYSn4Il9EuVPyIDs1zav2fdwctalAZaBLMpQYuQ9ACdBbmI1MN2cgBihHiAaMKM3IXeJ5aPi8VP7OlguWAYEjN5tS33gk7DpUAhAB0DOpXvWAF7x7yR2XKDZZaeXCh+X48Pp7LNTlfkMgTyern4dYm+rIODwmB9kZk2qz3QO9VF9gPD7xv4P2ClCi1LN7MBubpNeUejmSSlB4GOo43b/0c+Uc7KxiBRQIJ3zMbmgWrMetfhGGXq5Xpeo7gOwcOhsiU9XBPnfepjSndnIITUuKAlwR4hTwIocuHAFAyFfA0Ph6QVS0hvf5g94PJr9IxuVprfwyxsaAVTVv7iXPjzihUsf1D+1NGfkSfSJiMZLTwsSrZ1JLa6hozO0O2ShiUKQg0RlW5PI1UPKtofG0mgmYVDKTML6AliLaXEAThpVWWoUAuQwvdqdXHxhbBpSsnNwlqhfvaU91RF9nhv+Lyq4VAcgkrH/5FU8h9LmJbG/zFcvL3c9GUBtFKPmk1JavIPaG0Y2eqq1Z07d/kV5JkjyeM7F51kMZd7JlhKz4hKucXPZKgKSl1/wDqXtolvWNJEeDE/tSQSEKwqs1khHdlT2pxBR8eV3gU+atDBMpKTvPTIQW0cJck82EZs3CMplyiNsxoBysmInDId6ip91ak7vQFvCC5HMfozie2lhBExEtJOolpUNWbu1OLXIJ6Qphu08yqTWLs6RcncmaKfl3js1BcEKHip9ht9YvP7QATxy8MrnMbrchhBuU9a6DxXabEgKSshuN1EtyCpdK6uPGCjtkqScpCSP1KXLUrwEwFPgEvaLK9p5GVyqTJBGbgnAuKioCk9efMFo8ti5RxS8mCn4mYsgDiI7shNVPwpUnk9+jE1IG0nAY+bMBRjCkrZIWqUlRcCwmSUqboADWrXP0LsTs2ZJkIE5ffz655hepUq19Awe7jR4+e4T/DqdkdeOUhRSHAlzkkFuS+Ow2j3fZSzJw8qVnz5EgFSnJUdSX3U96+MXGeV8G5igTZjyZ/hFCzAuOmvpT4wFc16v8An0jhm7g/nl+ecaOcXPE7yB94Kc/QfmkRUzr4/IwwL3kRKoAZkTPCA2ZokAEznHYCfH2IYOehrTRxvr+UUXhgTRId6ub06u8PLSl3fS/54wHFSFEEX/tJs9/x/COOXTskkKyirMAoaUIID2qPPeNEpCgyhcgg2dtqUI/HEY3ZeGmJmBMwkoYnTcOxIo6XpXobRprBQMySWfVm2fZrG9o0va4YwmECSoMzihvYmgfqzfIRpJH4G8eTxky8SEpTdrE/0nnyqw8OsauGWFgGqdgfnTlbr1h7LQmbTf8APHyhjs7Cd4TmLAc/EP4OTTXzWXglLcJCVW4FlScwcGpAPNmq8a8qTlQAUgEgJIHuuzB/5QcDm0TbpQsrCoC+FYJZ7pUfiY6udMdhMUCzgFkl+QZ/MD5Rm4iVMzMlU4/2KZI6ZjTz8BGng5MxKQVFTtV1FavGrP8AeMjWlqmlLrUQX8BTXgH5rA5mHBIJLtajb24aPy/e0xAPESSbVBJ9Tw+DabRaVOLENa3Cd+tPy0SNF8ThHbOQEPQrUCOtUEDz8YYw6FJRkzSgCGBDMXNWFjfaBKmrB18H+LwpNwCFCzcyiWR6oItrDkKtAyJiABL7pQF0qzh7M1w+mggUuevOCEIcbzVOAeiGv0EBeaBctoSlLHQWS0Uaa7lbKrVmPmC3nFQabM2SMSllpSCDQoUSQWOuXmaERnqlYmUoDNMKCSMyAVt/ckAFruWaFZQmn3pniokdHKVMPIQGYCkh1pNW4Ji1N5q+Uab32zmNnR6emZSqFF3BKMqv/m9/tF5WIn5STMWCHoJUxY8VFQTGcAhSwQ7kN7yn8c3lpbnBDhkqYZ1DSsw89CW8DCirBF9rT0pKVTApNiGQVVuCeIeZ18IUmLe4mpo/LwYpp5xw4ZUkgomS16Mk10qW36mGsZ2jiZcvvJqhLRrnCa+Cr+Du/OtfqXXReXKSR71moXPop/X4R2bgJJH8xMuxFZaVEA3YqDJJ3FqRiTfa9MrMpM8KIAZKUBYcCnERla9vtGbjv8Q8RODFNRWuU8jQIS/nFTCi17fsDsLsmeoSu4SmeEqWplzQDWrFa/dqGzAR6vD9hSMLk7mWju0hRLgzFUeqGzPVwQ41bn4v2E7KQiYcQWUqYl3KSAHZwBmNHzXrQWdo9mJjl+FzR8otQs7O2rRfGscs5s/MmBmrl96qQBaxccINAxA+MKrWG0OgymBlRbiUSLs7kFy/6mNdhv4DUALebAegeHIzyoxU5JbnTT7RXvOfw+sVKqn4i0c7zx8fn94pAr/K234ftvxKqUJ6U+BgJWPz8pHDM8Rz+5gMdSh+fSIFNv5D0EBKun56xzvN2+X5beGQxW/PyiQChr8PtEgD5giWQfEH0q37QDEyAoM7EFw1C+v7QwaMwvf1PS8BnqSwoz2YbbvQdOscTuUGJNlAuNSPWhr0gsnENSlb7GlaQulANT4bGlL02gc8DM9R8DZwa/lIqDZ4oCQaBiRSoIYU15/jVFhZ5QtiSQqoNtajcbhV3B6mSpxUA5oQPoCLV0+4qfCywtJspnbzIII8gXi4bfw2DSsuqaM1CyAVag3pqxcDaHMV3iAVImJUTYZFlRA2Ocs19B0jzOGnzUAkqUoA2arPThcOQKHWm8eiwqkzEBbs5vUOx2FX6GsRYNlUfxRU5SkOR74fxAKnduYjdSCwcmjWOUbV4qjVi+m0UkspBKD8L7U1gIlNf789Yzp7cxPZj1JmA7ifM+biB4DBd09Csn9SiVq82oIN7oo8CzLOvraCWjWzUzFqahH+37/WBzMSVOCpg+ia+ZLekAAAqVHwAPr99I6FZrIO1gHtqXfoHiplS4yIoM4BJa5ZG2gy/OBOGIBUeVvg0NTZAb3STyP28IGvDGhCABtQn/kRCg2AqUki3ianwex/KQIAEm7i2rA2+HpD6EkVKG5nIKeRYQHEY6SAapCtwpR+AZ7GKkFpVE1TMgFRNgK+cGOGmH3ku+/01gWH7ZShLAgdEmrblrxeWn+IB4nrXjdPQNr4QwGnDlCsySxALn3mFi7mEV9iYOYVTJwxM2YQq5JSl7UyghhapTS0ayuw0tVKVeTwrLkJlmicp/tY7aj1h7sLxQ8FgezU/wDcRNEynGJaEvb9ITkSb1Ac3jSmHs4qKkqL1IUqWz1JoQnV7Uq51gErGArBWFECtS5vqNenWCe0vssuenMiecNLbMwlOVUBBJQoKFgWanmIqXdKxt4SdLypMgg9CDoHoA++2kGTNzmgNaAXL7PrWlgY+fezXsviFz0TFzxOkpVTKpQ71KVFKhoUlgfec0YsDHv5uV6WJahSrodAbdQxprGsrnzxEygEA7OfWnWlg9xFEzGDVqHB6i1SzHeOrlkAmrWqCCf6hTYhj0rAiC37/S0VEdDg7U1AcGuzByDyI+Nahb8287aeR6UgJWdgepf50jilaCldco52NoCHrcO/X5GsU7w9W1H7CA57U8mMd77eo6fQv4QwuJj/AI/ztFgvT9/r+c4EwNiOoY+b1ganApXe1PQtpX8IRgqG4+HrrEgHejw2zcvmQ/jHIA8ClwA9a6Fm6wtipCV5QVEFixSpttbem8GlrFcxUmlFBLl2LOH917tUQGbiVpDtmBD0Fwdq8to4pt21RcgvcEKoXDn4P8Qz2pHJyhUFiLO4PWr367+TCcYSGTmD++hjYEWBoWUx/diBcsGpys+ofW73h7KBoRlYBlAijbFmsKVrr8Y0MPMYOCCT0BVZtLv8YDlo36a2rFJcoh3fkNbFw+vI03ipdrlXxZWC6BxAuASWVS3IjTyO8HwHaSsomVSC+dNSQQ4cNrcMfkRGQjGrTOMtYzJWeE1FHLF+Wt418JPS+XOCsl+ZFCktR6NuaXNzWvBNzsrtEzEuFAswtXoxO377aXf6Mlug+8eJXMXJmd4jKhKzxuMwUAQyqAtR/TnHskTZLJWlCWUxSXSAQbGIs1UWDoxQAYBz1v6PFZuILEhB6fQ2J10hbvkrLAimiHU2+7f+xEP4Vqgkh90iulHJppCpykZONlFgSytiA5bXVx9awWdN/SSG2cMfDSHZ0pKgx4q6h+dqdYEtKWHu+I+NX8HhaVyUCyzafnKKlNKk+H58IqcooSAn/TQV3GnnB0yAkspRdudvmLcxBd9QvzSqpKWql/U9RElplGig2tflUesGnyQuzhqu9PExRHZoBDODuS/kw/PgSfZ7lL4nASzbyuPvCsrDpFnQerdGNj4/KNKbgSU1/wCIf5j8aBScELseRJAB8d6w9nA2WbTF+Y+UdE+e/vg6t3Y9S+23lBElINq0dyPTU9IPOWrLVCBYUKgQ1iRXKYfKlxhdWJmM7otcozDwcfghzBYaau6UzQpgM6OE6jKoUe7MxhZBnJZaUSy2rZlAaUKWJbcfB4V7VlScYjLigQsD+WuWpSQC4dWUOHa7p2AId4O+6GvhfaKUicjBBs6lFgJhmCXQrU5J4UjKrhd6s2sOzEIDDMSlwApi1mNNwBapoL6YXY/YGHlBK0JlAJLgpJKlEgZveUpSAAL3IKhQtGwntEtlS2UhiSCpbH3kj3tndhe2kaz8M8vyYOHU7uQqoy3NKkAuQWo5drawoFZdmYiqW0IfmQS/40FnTCtaTnBVZIW7kAvlU7s5JFS9usdxKsuUHI5ZRIKS7mgo7Meg02MVKzuPzAJc5T0JLlnoPeoX2FdhflXq5oJYgG1nPWKrmlzXU2sDUEUAFqOmjGmjVxAVqFAu/MguQQ9Wpto7lxFs9IrlXpXT6RxE1iXY0pcHTWj6wJU0btff10PjWLKmubWADMAKUt8fO8BDZXc26EavYajpaBFTaA/n5pASssKkirDnR3r9Yv3nDWlRp/dVquBvo7QxpdSw+no8SBKXq586+cSGHjO5qzCwpR9Q96+H7LBDZhLCaEcL8TC9XYXNttYaQEqBdwdlX190ljRhXYxBNK0BPGBVnACqkmhUK338KU4p4dugcHNzqCSClRskjVn4Xs+j0Jo7xdaiWUGP5WCTZVi4GjE03LOTzMdlEbOL0Vv1evg/pC8DRPM4pQjzZtngypiFABdk2/0lzY6VfxPMvXtHFJUs1qRZmOgq4DnmAQb3iuRTPQioq1fHR9jTzpUNeZgwchcZpa3CWIuKnZqVF7EagFlYFGdSzRRASBVxUmhFqHyOmoUkgDMLWNL20sR6NFFK7yWpIJJTlKasaMoDRwQCPxoqCjrmsuo4Fe8CxANHGo/cM9Ybw+AJCEniy0dKQaUy2NG8nPKq+Gy5VZlKcmhY2NnZmoz9LUgGI7REg5VmhBY36izHp0tD7Jt4TGBJylwRuWu+lvKNELK00c7Eam1hfWPPYPtETkDIFNxCtHdrW/ZjAZGEkqUtaVJC6gujNUfpUFHZNwHTU7gHjqlcdvVpxoFyafGOfx+0efTilBmGZI/pymnCKCgoTYMWF9+ox6woZsuViT+lQA1JGg1oS1zrDkxZ3Ctw4onaCSl0AAAq9KN0arUFBvpWMb/N5NCVht3BAbc6dLlxpWG0rCgCDcPYgsQ4LEDSL1KzssaSVJZyQ4rsQ+lIMJ1GJDXc1+4MZGbaLBZhe3BysbqcUCGJHUBTeQG8WlT0pByEB901PjURionNWvIh4Y/iyau/Vvm5MTcByrUmYvMxo4oQE5gpLh8x0GmxeKpw4UxU5YMMpoGrs48Q0ZqcRWwbx+tYZw2Oylx4jeFxOZ0ycMhRcA0D2H1PmkDW8Kz5ss0Lg+DP0N9ecamGxslXvnL506EeHpDU1cgggqEwaZWKjQliKOzHiAHMRFxaTN5qZh0hQKFKK1UCUgh3GrH3d9bDeCT8YJQQmYckxa2QFUSSq6iTwoOQUzEEqatHjQThAQqapSZUpJJS6rZfeypCgLuHca1Lxg9odtyw8qRLmzSugX3ZRLSCGJUuZVRSW4codiAQxh4yq/V6EzphcFQmEpAypWpQ98uwCq0SxIa/Mk1kFSSUqJIBuwL6grBId01AJeiRGbMQhCyqWkZWLDiF2G+z3J2L6xU0ZtEWd6N/VUJoHc0BYEXam3FlcjDjUaEuMrNVtWLkKF/0lgTFp4QlJyqpdijKTYBi7e6p7u4swBigxgQmgSFO4zB1pCAQEE/7QOEP4EQuJKlgAJJIqaE34gae66W1Joegc8iyRdU4qUMxoAGKj7oTXh+Qq+l4GVu+tbs5uXJpX0uL6RQSn9RW6XYOADYAqbiFAQ3IVq9ZrnMQ6glnUxZqAONHp6RURZpDMqXPiPDUcj6HWhqVeOrN5dfGAFT6F93I9I65HIeH0t9thFJXTNY0vt9SDeJFRMdL6OBRn1NNYkA08NPxKwxSsgKeiq0ve+sNKxQSps7sPdYknUkeG0YOKC3BCDlN2FX2o7UIod4c7KSsS/dJuA9HFD6/ehrHNlj4dm26VC1ajcVofHz2i0jBqUTxCz8TNsAKNrr9ISwuLT7pDHQKd/M60uNoaSCnVwbJdi9jUbRjr4KWOYjDtwrDFNeYo4Yh9NuUclJKXAAbUU3LuOQ8/ixKxSsqgMuVZZRqxbe1R4+kVky1Jo2hNXdnoz+HRze0OeO1QSWlOX+6laDo4F7X86Rn4zCKSc0oOXHCWSC6qgsaVevM02exMoqDZQE0KetaipAOmvyK6sccxz0VrpelR52erRUp0VUluXDuXCnoziov+WxO2MSVKQMqSMzFwDU6VHDRmLxtlRZ9Gq/Qbbb7E9QpPzA6qTQlJJcf2ne1aa+NTx5RRexsIZcp8uYrdTLS4dkhuLhOzM3umsPZDnymWQsigWEh9snEovdmNQDRxBcJICUjKoOSVVZVy5YKAar8JLecQ4CWD3q5aApWZsgoLUYEAE0LKcClLmDe1dKdo8JyKQJZSwKQVE8SVXcihAZjtbWK4OT3kszRYE1lrAILAgkhjtQgksUvqK97kTQzFZWYkkpYE5gOIKFzwhrUJrFf4kTVcJSFgjKklYVwggZyqWHl3sxTqRVgIrElLTEKCmBT/wBtZdIBQQMzJVeoQb1YGpLhe0UqFqMal72NG0rUE1pVo5hsQohRRKIUXKiBmBSrTKEsVBQLFhYAMaxxU0qDK4k1UWJFRSqFBQAcgOQSGA5xXLSbNm0YsJBUUqYOHAVRV6shQKcr1zBnBdoOZpFDfbX7RhTpJoXUFpUq4yg8QHCoKBJfLwkUNnFi4fGrQkyxmIJBynKK1YJSA7F2Yamr0IuZIuH02RM3iP8AgjOHabqUAxypHCnKCCAXzB0kvw1ALu4ewtK7RSZZmTGlJduNYJdiR7u5BGotUPFbZ3CtJKoshej/ABhZGJCkgpIKTqC48x5tDiJqE1DqIY1oNfH+n15QJ0MiWHAUvK4J3sHs9HoA+8aqMGjuFLQkqoU1UHBqxNXSxy2B6qdhhGaV3ANSX16O7sNo3ezZkxUtcpCaFnDB+LhDAmpfVqVrYROUXiUm9oAnOxzEEMoAoGYM6QlgSBQFqF2YBoUUpydHZyMzkBrAncPpfS0PYpIExfemYSkKDhiouGSFPahJLcma8Dl4MzFAFRHCBl95XCkMEpKwaBiXKQkZmoksSyKsyyZ4QeXxi0uW7sU2JNQLB6PrsBU84MuYlCgpBWCDmSVAAtRSDQlzctagqYouZLZ2Xma+YNmzOS2W2WjXfXSL2y467Odniaoju0rKQSCJeXPlITmAU2axTUuNrwlkYBRF7Bq5TY2AI06xYgcXEnhSGIBALNw+65UXuWqDWtVp07MX1oLCwDacgImKvQuJxKlVLZXLcIS78k2sKOWgKFmreLDxqwgi5qQEtmIABIVbOb5QCzEAcy3KOqxSiorACcxfKEjJdwMhGVhcAvFFYHMxBNTU0FWFAGDeAEdCksK3el/iPhEK0ZEgBQWl7MB7z1IqotuzMLwVeGYIUVpUFlyEKClB6qzJpxM/JwzwbHAHILs3n94kCCrsKecSKRZXhlSCgpdmIJSoE1SxYhTMRSguKhgbGlrUEgEqDUoUnVmd2s3r4ixUpbDiKUJJGTMlxZKupsTuwcBgTJYQFEipJUwBJcZQXAZrto9WYGMNOzo1KmZrhKcz63Ya8hTo1tYMk5kkEORmDkvW6TQ1IIjNl4pwcoYhgQxS3/toNfx4kyaSCCrNSz5g2YO9uQqfERNx2dxlIdlT5xVl7wMkjhUrY2FDqLdI9QieGYzHNySri5OQwb7x5/tLsszTmlZXAcpok3L7ev2ivZWAxKCOFkm4VlD+B16xVkyLp6KbMmKYS1BhuGI0PFpoa60fYQw6lJOZYUeZyg6gCjdDvCK5amKZiVJUzZ0B0F+YBZ7O29o82jGqTMCgczFxmrycizwph4Fr3kqUtvdNmZQ0q9C2mZ9PWIuQQAkINEsAHIawA1diAAB4hqeZle1iyoGYczAtQBnOleLQMdOgjd7F7b7yXdi9jl97kXSbMdhaJsyg2PK7bmSiEJkrJKiUrWVjKQp8wIIqC9evMRaTKmCpLUDJSkO5I6bn8EGThc7qVlUFEhIBUEkAhwwGUtXSCJxBzFJSEigDAsDao6toRXekRcvobSSsLNRyFdQdK72rZto6tYZTAgs7aVqLkuXANLULggQQYgDib/ULFy1mLVIenXW48Lie8Q5cNoQLNo3D0Y7XMTu9hl/5h3pVnIC08SShS3cj3knOeKzkM7c6lMycJYTMSZmdXeApSpRzFNH48ttSHobViYnsOUt1JSUqYl0kgm4dQqDV3te7QrgZ0woUibKQoNVyAQQdHHEFBzlfKdxG8soPYXHYgPKRKM8TDmQmWWWnK7kolJYil2Fq3jicT3hCCEuEgKIBQMwNSQSQks1XCXBerMPFGUiYleHk94kHMokd0tjWgCqEEtwsKMRRw1isq8zHOVmvfORlBZPGSoghLBsuV+jQB3FTECUAjvO+SWKXUqUyTncjIZamcuAoDV9BXD4tJXlVPlySAP5a1MCliSxcDNuJjlmFQK2w8pU0KKQK/qAoCAAx912oQ1XY7xoL7JC2CVrQGqJS+7SzAKGUhRANAdztBvRaLYLs6TJAVJUFZ0qzoTnUlKqEcJbKQGGZNCSzkFoJg8Z3qUqSFAKtmGRyLs50Li+h6nKx+LmJnKly5YM5IJCpjLUU+6lMtwDMJ0cAWBBYRTA+z4nGSZoxU4LWQsTBlEtrlSQpSgGc5mCSxqGLaS6Rcdt6d2vLSe6BMyapkply6lyzOTRIqKnfaNnsrA47ve8mTJASxSJaeJJUtJAExawKVzUKrJLRq4HLISiWlUzKlCciU5VBgpQFFDOlCWCsyi1DW7OqCZoZC0kVCjnIYu7cIJBsDUaXcvnldqxmmNNxUxHdplEICkqAUtZzkOnLn/oLlthnqACBA5k0pm8dmSFKYZiCeKq3yzAHTRi6WrUnnanZsyZMUxUpL5gS4o6jcOA3ExJ3tUQST2cpSACUIHvZSQQUqI/V+onIKlkhKSbXPEPWy/8ACqTMJXKJLv8AzAoouXzFBerNte4AMIhR4uVbULltuf5aN7tDCLQUJVMUwYErKiCxClBKi1Ef6EuQaOQYzcT2elGXMhYS4d+EEZ2PGUjKWcVsU1DktUyiLjSBO1/zxiEAgkkBmoXcvSmlNYbmIMwJWlMtLBikAhLh2DD9Skh2DOym5LKUMyiFJFFe6FNUMUjkQSLmh1hzOOe5Sd7/AGvwGMQQkpBOUkFQcsSLONw5gSSNj5xcpQ4dQoKs92fQEBnamzxWUUEOpWti+nheHzmuv4TfUk+Lf+UVSVZQohQSpwlRspr5S1SDeKIxakKCkrKVAgggkEHl9o6jFO+dYVwZBmSpTBmo44SBY1g2L7PSiXLWVhpiQbEXKgQLksUnQc2o5znz/VXznxv9r/heROSVHvCsipGVnzEh6k0eppyiQvNUAqz0FfCvrEi55Xjl46eb7TxxKVTrMtZCb1US5KiHJygAvdnpFcLLDySwy4jOMrf9tZdBUgggsSAcppQDQNIkZzp0h4maxJsQQCQwJpmuz3jBn4qrgMQaed6AVbWOxIMSo8ntlSU2D1Y86FzSp8o9EnGKUhJBIKkhW43qNankfjEiQspPAlJ4DtxcxaQzUL66G23rEn9myjOSsovMykWSaULNd25UtEiQdUPJTksojYn0j0PZmPXLkaEHhYg65ebUKnqNOjSJF3pJzAdvKyW93R6VygUa4enjSsb0qeQ53BVRgdKOxs9xEiRjljNmzz205BKSXLVWSz+G6X8tqpYft8rJ4aKVUFRIctUDQ2FNBEiRUxga8iwL3tamm3KM3tBf8wU91IIJcmpqD9d69ORIUhiS+yi2YLIIQqZbUI7xr2LNV42OxQiYlSlofLapDFyH52tEiQsj+DOGnHFJSkqXLDGiFJDsaPwfBoXxy04FCygKUw/UriOodRBNwSwa+kdiQfgnl5naeJlyxiBPXmWwZzwg5jQv1Hid4YwvtZPVKXMUQVIOYEFYUOE0zBTsygG/0iJEjWxL3Ps97XTZiXUAopSwUoJK2ypV74SDZgQGBuXMeg7E7QQmYUS5SUZlKJIN8s5SGNLO5vqAXZ4kSM6bZVNTMyEpDKCFMWLZjlABagF6X5GoB2tLySVhJUMwEwMTRZmSmUoqdSjmUk1LcJs7iRIk4yUYhUuWZimmBZlyyhQZ+GWcylCpPFYNyaKTilc2eoS0BMnMQkpBJGdKGcMKNwuCkAtloDEiQ1RkzJQSpaRUAqTxAEhlXBahoLc4D2vjETFE93kKnIyrURoC4U7kgXppdokSNIwBxCUqSqZxA5kggqcVCyq4e6Qzk6uTeAJlBju6WOjcT03oNYkSLhXtXKPzo8O4btNaZRlpyhKiT7qSXKSmiiHFNjEiQWFjdU32v7PpkyMPNSonvgXBAoQlKqENStvWJEiQ8el2T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data:image/jpeg;base64,/9j/4AAQSkZJRgABAQAAAQABAAD/2wCEAAkGBhMSERUUExQWFRUWGRgYGRgYGBgZGhwaGhgZFxgeGRocGygfGhwkGhwYHy8gIycpLS0sHB4xNTAqNSYrLCkBCQoKDgwOFw8PGCkdHBwpLCkpKSksKSkpKSkpLCwpKSkpKSksKSkpKSkpKSwpLC0pLCkpLDI1KSwsLCkpLDUpKf/AABEIALUBFwMBIgACEQEDEQH/xAAcAAACAwEBAQEAAAAAAAAAAAADBAACBQEGBwj/xABCEAABAgQEAwUHAgQFBAEFAAABAhEAAyExBBJBUSJhcQUTgZGhBjKxwdHh8ELxFCNScgcVYpKiFjNDgrJjg6Ozwv/EABgBAAMBAQAAAAAAAAAAAAAAAAABAgME/8QAJREBAQACAgEEAQUBAAAAAAAAAAECERIxIQMTQVFhcZGhsdGB/9oADAMBAAIRAxEAPwD347QPKLDHnlCQRyggRyitRxbpoY88o6MaYVT0EWB5CDUG6a/jFbxYYpW8LpMWCoQ3R/4lW8d79W5gAVzi6VQDYonK3Md71W5gSpgSHLAbmg9YVmdv4dN50r/ek+gJMLcVqtALO5juZUYk32wwo/8AK/RCz/8Ay0Jzf8QMMLCYr/1SB6qf0hcocxyr07q3joUd48TP/wATEfokKV1V9EGM6f8A4mT/ANMmWkcwokf8w58IXOHwyfR8x3izmPlk/wDxExehQkckB/8AlmgH/XWMYnvH/wDty3/+Ag5RXt19aCucdePjy/bjHE/94+AQPgiEVe0WKK+8VOmFYsQtVPB8rcmY+kPkPbv2+4BUdePJ+xntmnFJEqZScBfSY1yALK1KfEUoPWRU8s7uJmjuaKvHXg0W1s8TNFY6YWji2eJmijxx4NGJmiZoo8TNBobXzRzNFHiZoNBfMY5nMVzRx4NBbvDHO9MVeOPBoLd6d4kUJiQaJjHFSwHK0AblSR6kxly/bTCFRT3hDPUy15S2ygliPi0fNFFI5fXwgX8QDoTzcU9X8oz51vPSkfT1+22EAfMpXRCvmwhWd/iDJHuSpiv7ilG3V7x88TjOXqbeV+u0WOIOx8BE86ftx7ib/iEp+HDhtMy3+CRCOJ9vcQQQlMtD6pBJGmpI9I8scVm1+MBmoJuQ2xST83hcqc9OfTYn+2GJH/nXpYgHyAEAme0+IWP+9MUNWWs25PGRMkr0V8hf8tAp4UA6wSdxVun51h9q1Ds7GzDdy73cnxuYp/HTS3CnaqlBtqZRCf8AFJFCVA0oU82s7eINIsrKSCVprW4FL7Fx4wA8hK1VCxswFP8Ak9Y6qWXYqW/UAeDCAJxiVEJcvQPvoHrUcxT52mYyYmyARQP1o4HKALMAC6lKB1Jf8rAChANMwP8AdXyJgycOqYkkqIOzsKDrTx3FYUn4I8BZObYtXVjo4+hipAMhaVcL1D2f1BFdRBCMthveo+v20MZ0mWTUgA728C1Ax9W5waVqk+V6H0/NovinZhOL35u1fynzi6prl9IGqV4Hf4fvBJSHAcWu9BBoLyZqgoFKiCCCGLEVoQRzF4+w+xvtIMXJ4mE1DBYs70CwNAa00PUR8cSu4emjQ92R2xNw8wTJRyqFLZgQbg7jXwBh7Rljt90KIhRHk5XtJiVBKk5FpIBzZGBB24mB+kMK9o54AdEsvZsz89WoPwxHuRPtV6KOvHn0+08w/wDhT/vPpSCf9RLBYySRqQsU5MQHMP3MS9ut4zIq8YqfahBLZPNYHpp4iDf9QSrEKHkPCra+cHODhWm8R4zl9vSBRS8p6o+BBg/+aSWqpVdSPDb6w+cLhTRMR4AjHyVDhmAvZq1+v1joxsqv8xL1o7He3SDlBxoscjicRLNQtJbmPWvxgktSFWUD0IPwMHKHxqhMcJg/cD+r0gaUBQcLSRahBrZoe4WqHEgncn8b5xIZafnvEIKqBRT01HI73+YhD/K7OHU98xHrd32+scl4tf6kMLODsRfz+O0OS1kuHDG3MBxbcUqGp0aMZLHUHh5cwUzCjO9SPUdbMa1i68StLVQx2d97E1LfLlCy1ivEqhu4BSQWINyz/F+t+93BG4AZLs9zUhzbnD0HcUpaRmSpwLgt5g/LR+cdkYpKhmTMUg/6mKfLztXlHFIP9LbsXLaEm9nr6QrNlAcSXNRQu9Ljq3qPN8Rs0cZlQcoQTsARc1JFaPq8Zn8TnOtbVJynZiNxT4Q0J6SlxQizNe/1v845NlFklCbVYl3rxJbpXxhzHRbROLehdiGsBU21sfwxSdh2YJANHBbUEvoGcacjAlyzsDoGI5n4OItLxgFDXK1C4511/Or1oOIUopAF02a5Bre37V56eHxZZlDYvUbUpX9hA0IeqAB/Ul7E1DHT9x1FOnZbkHd2oTbrtp6mF2RsKKTU1Bu5AIuC7lx8oJOk5hUkAeaTdr1Fx0MZ+H7XBLKSSGN/g7fsTBpHaQZnLOw1poK7WaFoIhYSf6gfGr162/Kw6k5uWxFbVbzan4MxQ5a/b6QbD4qnXLrR3b6Wi6R9JYacjvR/zpHc7FiOn49rwghQKmctTQE3r67nzh6XhlrYoBIUHLPalyafnKFo1jJ1JGrW/GgkoFVJaSTGxgOw398Gm42bcU/aNmV2YhAplANWFD4ghjoDGd9SRXFT2dxE2XKCFUqTpR6kEM+52vGwMcvXKqo1IHJyzQCR2VMqcik6iw9Flxr5PDUglNQDzPFmbkyPnGGV2fgx3CCLV2BzCtdDAAtCXYW/v+AL+EHR2ss0SSsa5lin/qqrxXvQokrRhs1g60pPkkgmI1saAxGPRlAUAWNR3cwj0UPjC83IxWMvRKjregmgjoYzsYtlq90EuQQouBom7NVmHKEJ0znXZwPOjnwaKmJtcdqSjRCQjL+oCSkkvfMvOqwah+wZvaRfhL9OEncFlAEXqG1tGRNVc5kNqSoDo/F8XjORjpilBCEd4s0CZSgok9M7+m9o047J6U9rLJrNL6kqUTY2cNQsNjW+mZjfaUoVl70k6kEFqNXw0bxhTC9lYmbiZcmbKnygpQfMFoyge8yyopJy24TUgNWPoPZfsNhpC1Ehc5wwTOyLCavwjIA/hvGkwTc5Hl+y+y8ZMIKpC5iJjFMxc1SEBJZQV/LVmDP4va8eyPsjh8rfzbu5nLfzBjXkLypCaMLUA6DhADAUtbeOqU8XMdMcs7embJ9m5Ka/zD1mzSPLPeCp7Hlg5v5hPObOPoVw5miPFeEbqSZITQFZ6rWr4qMcjrxyFon5/RJtQhiWDMaEvT4coLNljizAqSQ7gF2DONKv8BaLmaClyWBDgmjaP+HyhgXr9ukYy/bsIKwysxBSCSAoFuF0liGNnoX18IHi0hJOY0LsH2ZxYPVy/ShuGO0catJyAhynNnLXFWrRmcNpGb/mYJCSm5JANRQ6k2YU1atYsjspaq8wQPkQNHo+j6brLmS5ZJUFEFiE6g0qNqFPlyhDFZkMCr3QzjbiCerhumsCmYjNLyJSGSqnlR/jpc30qQjSVAHhSAF5hUioauoyqqzeWkBTihxZyQWcEPcUJawJhWRhFlTcQo9QdP2MXmyGcqfKCB16HXV4oBqn0LPXc3H2LxDNK2DaNTz8/tHTiksUAOHNSz3fSvKKFVGZtQfO3rAHZM5T6szEb/tSGZg4Rs9PB6c7iFZaSpqFyeg/PtFkAkcvsD8oWgImhfr9/WCy5mhtSw8vnHJUpwAKu766jeNrsr2MnTg5GRL6hz5AANcaQ7ZOyISxxODwqahaqTSL4BCSSkkWpp+pxXTZ6R7bB/4fIDBRf+5XS4Ter+MbmD9mZEqgQgUu1X5G8ZZetjD4vG4H2cUZiTZJoAQQas4uG1qWu7C0eswfYHdJBy0SxBUaBtqlrco08NhSBlBSXsybX3uW5+EX75aXbJTV0kCu+Zx5Rhl6tyVIrJw5IYkn+zKzaC77etobTPloADLTzCGbxALecJDtdQUy5ajViySQNXdINObQ9L7XluxQVK0BmAeFVBx4b0iZLStBmz5bH+cVbBUtShbQqB9TCv8AGBwpMyWCBYJWPMJRX7xr97O/8aZUv/SoZ/8A9aAd/wBRjLxGInzVFCly0gXeWlPl3iXb1rF8YJSq+0FqFTMLGxIKQ52fXaKhQUG4grZLgf7co1MSf2OpnZ91JY+qRlgE/EAJbOQKOBkR6BvgfqtK8UzMUlIZTqewyzGBs9EirUuYzJSF3cjkQv6NBV5FpbOR0EkDk5YlvwRVUkZWC0B7ZyjKd+JKa00KVQwXnzkgEKSJpIIUghJTzDEpJeuzeEW9m8ehGIH8JgQpYUEFdP5aVK4nKVKYgHdyE6hzC3ZnsWrF4sPLkdygpMwgErykkljlCVEsQ7OHHj9I7C9m8PhEHuUMleUuRVWUMH0N9k3PhrIjKtDEAE3dv2EDcR1c4Br/AC9Pz5jEzVvz4xrHNexUqjomMXgILxAqGQueOFUDC+vOKhf5SAC5o7Ac0SAPg/eAA0USS4IU6a+8CDWodiPEGCYSWoEkK4SQ6b72eAJwa0uwYmrEO+obnr47x2ROFiSkihozVpypbZ453dDXaOFKwCipTxB7GhofCPIz8WQVDLlBoUmrN1q8e0kzqlAvRQIcUrRnLijg6MN4yfaLs9KwFBLLfpmDE0G7BwNQC2gisL8FYy0IK0ks4ep3DEijUN6/eLyz3TZa5qZqppTYnkfx4tIRNBMriKQfd1s4LVv82eCKkDvCgA5RUAAn3g7K5gtRtC+8aoPf5eskLdIDglFXA3FK2NdYSn4Il9EuVPyIDs1zav2fdwctalAZaBLMpQYuQ9ACdBbmI1MN2cgBihHiAaMKM3IXeJ5aPi8VP7OlguWAYEjN5tS33gk7DpUAhAB0DOpXvWAF7x7yR2XKDZZaeXCh+X48Pp7LNTlfkMgTyern4dYm+rIODwmB9kZk2qz3QO9VF9gPD7xv4P2ClCi1LN7MBubpNeUejmSSlB4GOo43b/0c+Uc7KxiBRQIJ3zMbmgWrMetfhGGXq5Xpeo7gOwcOhsiU9XBPnfepjSndnIITUuKAlwR4hTwIocuHAFAyFfA0Ph6QVS0hvf5g94PJr9IxuVprfwyxsaAVTVv7iXPjzihUsf1D+1NGfkSfSJiMZLTwsSrZ1JLa6hozO0O2ShiUKQg0RlW5PI1UPKtofG0mgmYVDKTML6AliLaXEAThpVWWoUAuQwvdqdXHxhbBpSsnNwlqhfvaU91RF9nhv+Lyq4VAcgkrH/5FU8h9LmJbG/zFcvL3c9GUBtFKPmk1JavIPaG0Y2eqq1Z07d/kV5JkjyeM7F51kMZd7JlhKz4hKucXPZKgKSl1/wDqXtolvWNJEeDE/tSQSEKwqs1khHdlT2pxBR8eV3gU+atDBMpKTvPTIQW0cJck82EZs3CMplyiNsxoBysmInDId6ip91ak7vQFvCC5HMfozie2lhBExEtJOolpUNWbu1OLXIJ6Qphu08yqTWLs6RcncmaKfl3js1BcEKHip9ht9YvP7QATxy8MrnMbrchhBuU9a6DxXabEgKSshuN1EtyCpdK6uPGCjtkqScpCSP1KXLUrwEwFPgEvaLK9p5GVyqTJBGbgnAuKioCk9efMFo8ti5RxS8mCn4mYsgDiI7shNVPwpUnk9+jE1IG0nAY+bMBRjCkrZIWqUlRcCwmSUqboADWrXP0LsTs2ZJkIE5ffz655hepUq19Awe7jR4+e4T/DqdkdeOUhRSHAlzkkFuS+Ow2j3fZSzJw8qVnz5EgFSnJUdSX3U96+MXGeV8G5igTZjyZ/hFCzAuOmvpT4wFc16v8An0jhm7g/nl+ecaOcXPE7yB94Kc/QfmkRUzr4/IwwL3kRKoAZkTPCA2ZokAEznHYCfH2IYOehrTRxvr+UUXhgTRId6ub06u8PLSl3fS/54wHFSFEEX/tJs9/x/COOXTskkKyirMAoaUIID2qPPeNEpCgyhcgg2dtqUI/HEY3ZeGmJmBMwkoYnTcOxIo6XpXobRprBQMySWfVm2fZrG9o0va4YwmECSoMzihvYmgfqzfIRpJH4G8eTxky8SEpTdrE/0nnyqw8OsauGWFgGqdgfnTlbr1h7LQmbTf8APHyhjs7Cd4TmLAc/EP4OTTXzWXglLcJCVW4FlScwcGpAPNmq8a8qTlQAUgEgJIHuuzB/5QcDm0TbpQsrCoC+FYJZ7pUfiY6udMdhMUCzgFkl+QZ/MD5Rm4iVMzMlU4/2KZI6ZjTz8BGng5MxKQVFTtV1FavGrP8AeMjWlqmlLrUQX8BTXgH5rA5mHBIJLtajb24aPy/e0xAPESSbVBJ9Tw+DabRaVOLENa3Cd+tPy0SNF8ThHbOQEPQrUCOtUEDz8YYw6FJRkzSgCGBDMXNWFjfaBKmrB18H+LwpNwCFCzcyiWR6oItrDkKtAyJiABL7pQF0qzh7M1w+mggUuevOCEIcbzVOAeiGv0EBeaBctoSlLHQWS0Uaa7lbKrVmPmC3nFQabM2SMSllpSCDQoUSQWOuXmaERnqlYmUoDNMKCSMyAVt/ckAFruWaFZQmn3pniokdHKVMPIQGYCkh1pNW4Ji1N5q+Uab32zmNnR6emZSqFF3BKMqv/m9/tF5WIn5STMWCHoJUxY8VFQTGcAhSwQ7kN7yn8c3lpbnBDhkqYZ1DSsw89CW8DCirBF9rT0pKVTApNiGQVVuCeIeZ18IUmLe4mpo/LwYpp5xw4ZUkgomS16Mk10qW36mGsZ2jiZcvvJqhLRrnCa+Cr+Du/OtfqXXReXKSR71moXPop/X4R2bgJJH8xMuxFZaVEA3YqDJJ3FqRiTfa9MrMpM8KIAZKUBYcCnERla9vtGbjv8Q8RODFNRWuU8jQIS/nFTCi17fsDsLsmeoSu4SmeEqWplzQDWrFa/dqGzAR6vD9hSMLk7mWju0hRLgzFUeqGzPVwQ41bn4v2E7KQiYcQWUqYl3KSAHZwBmNHzXrQWdo9mJjl+FzR8otQs7O2rRfGscs5s/MmBmrl96qQBaxccINAxA+MKrWG0OgymBlRbiUSLs7kFy/6mNdhv4DUALebAegeHIzyoxU5JbnTT7RXvOfw+sVKqn4i0c7zx8fn94pAr/K234ftvxKqUJ6U+BgJWPz8pHDM8Rz+5gMdSh+fSIFNv5D0EBKun56xzvN2+X5beGQxW/PyiQChr8PtEgD5giWQfEH0q37QDEyAoM7EFw1C+v7QwaMwvf1PS8BnqSwoz2YbbvQdOscTuUGJNlAuNSPWhr0gsnENSlb7GlaQulANT4bGlL02gc8DM9R8DZwa/lIqDZ4oCQaBiRSoIYU15/jVFhZ5QtiSQqoNtajcbhV3B6mSpxUA5oQPoCLV0+4qfCywtJspnbzIII8gXi4bfw2DSsuqaM1CyAVag3pqxcDaHMV3iAVImJUTYZFlRA2Ocs19B0jzOGnzUAkqUoA2arPThcOQKHWm8eiwqkzEBbs5vUOx2FX6GsRYNlUfxRU5SkOR74fxAKnduYjdSCwcmjWOUbV4qjVi+m0UkspBKD8L7U1gIlNf789Yzp7cxPZj1JmA7ifM+biB4DBd09Csn9SiVq82oIN7oo8CzLOvraCWjWzUzFqahH+37/WBzMSVOCpg+ia+ZLekAAAqVHwAPr99I6FZrIO1gHtqXfoHiplS4yIoM4BJa5ZG2gy/OBOGIBUeVvg0NTZAb3STyP28IGvDGhCABtQn/kRCg2AqUki3ianwex/KQIAEm7i2rA2+HpD6EkVKG5nIKeRYQHEY6SAapCtwpR+AZ7GKkFpVE1TMgFRNgK+cGOGmH3ku+/01gWH7ZShLAgdEmrblrxeWn+IB4nrXjdPQNr4QwGnDlCsySxALn3mFi7mEV9iYOYVTJwxM2YQq5JSl7UyghhapTS0ayuw0tVKVeTwrLkJlmicp/tY7aj1h7sLxQ8FgezU/wDcRNEynGJaEvb9ITkSb1Ac3jSmHs4qKkqL1IUqWz1JoQnV7Uq51gErGArBWFECtS5vqNenWCe0vssuenMiecNLbMwlOVUBBJQoKFgWanmIqXdKxt4SdLypMgg9CDoHoA++2kGTNzmgNaAXL7PrWlgY+fezXsviFz0TFzxOkpVTKpQ71KVFKhoUlgfec0YsDHv5uV6WJahSrodAbdQxprGsrnzxEygEA7OfWnWlg9xFEzGDVqHB6i1SzHeOrlkAmrWqCCf6hTYhj0rAiC37/S0VEdDg7U1AcGuzByDyI+Nahb8287aeR6UgJWdgepf50jilaCldco52NoCHrcO/X5GsU7w9W1H7CA57U8mMd77eo6fQv4QwuJj/AI/ztFgvT9/r+c4EwNiOoY+b1ganApXe1PQtpX8IRgqG4+HrrEgHejw2zcvmQ/jHIA8ClwA9a6Fm6wtipCV5QVEFixSpttbem8GlrFcxUmlFBLl2LOH917tUQGbiVpDtmBD0Fwdq8to4pt21RcgvcEKoXDn4P8Qz2pHJyhUFiLO4PWr367+TCcYSGTmD++hjYEWBoWUx/diBcsGpys+ofW73h7KBoRlYBlAijbFmsKVrr8Y0MPMYOCCT0BVZtLv8YDlo36a2rFJcoh3fkNbFw+vI03ipdrlXxZWC6BxAuASWVS3IjTyO8HwHaSsomVSC+dNSQQ4cNrcMfkRGQjGrTOMtYzJWeE1FHLF+Wt418JPS+XOCsl+ZFCktR6NuaXNzWvBNzsrtEzEuFAswtXoxO377aXf6Mlug+8eJXMXJmd4jKhKzxuMwUAQyqAtR/TnHskTZLJWlCWUxSXSAQbGIs1UWDoxQAYBz1v6PFZuILEhB6fQ2J10hbvkrLAimiHU2+7f+xEP4Vqgkh90iulHJppCpykZONlFgSytiA5bXVx9awWdN/SSG2cMfDSHZ0pKgx4q6h+dqdYEtKWHu+I+NX8HhaVyUCyzafnKKlNKk+H58IqcooSAn/TQV3GnnB0yAkspRdudvmLcxBd9QvzSqpKWql/U9RElplGig2tflUesGnyQuzhqu9PExRHZoBDODuS/kw/PgSfZ7lL4nASzbyuPvCsrDpFnQerdGNj4/KNKbgSU1/wCIf5j8aBScELseRJAB8d6w9nA2WbTF+Y+UdE+e/vg6t3Y9S+23lBElINq0dyPTU9IPOWrLVCBYUKgQ1iRXKYfKlxhdWJmM7otcozDwcfghzBYaau6UzQpgM6OE6jKoUe7MxhZBnJZaUSy2rZlAaUKWJbcfB4V7VlScYjLigQsD+WuWpSQC4dWUOHa7p2AId4O+6GvhfaKUicjBBs6lFgJhmCXQrU5J4UjKrhd6s2sOzEIDDMSlwApi1mNNwBapoL6YXY/YGHlBK0JlAJLgpJKlEgZveUpSAAL3IKhQtGwntEtlS2UhiSCpbH3kj3tndhe2kaz8M8vyYOHU7uQqoy3NKkAuQWo5drawoFZdmYiqW0IfmQS/40FnTCtaTnBVZIW7kAvlU7s5JFS9usdxKsuUHI5ZRIKS7mgo7Meg02MVKzuPzAJc5T0JLlnoPeoX2FdhflXq5oJYgG1nPWKrmlzXU2sDUEUAFqOmjGmjVxAVqFAu/MguQQ9Wpto7lxFs9IrlXpXT6RxE1iXY0pcHTWj6wJU0btff10PjWLKmubWADMAKUt8fO8BDZXc26EavYajpaBFTaA/n5pASssKkirDnR3r9Yv3nDWlRp/dVquBvo7QxpdSw+no8SBKXq586+cSGHjO5qzCwpR9Q96+H7LBDZhLCaEcL8TC9XYXNttYaQEqBdwdlX190ljRhXYxBNK0BPGBVnACqkmhUK338KU4p4dugcHNzqCSClRskjVn4Xs+j0Jo7xdaiWUGP5WCTZVi4GjE03LOTzMdlEbOL0Vv1evg/pC8DRPM4pQjzZtngypiFABdk2/0lzY6VfxPMvXtHFJUs1qRZmOgq4DnmAQb3iuRTPQioq1fHR9jTzpUNeZgwchcZpa3CWIuKnZqVF7EagFlYFGdSzRRASBVxUmhFqHyOmoUkgDMLWNL20sR6NFFK7yWpIJJTlKasaMoDRwQCPxoqCjrmsuo4Fe8CxANHGo/cM9Ybw+AJCEniy0dKQaUy2NG8nPKq+Gy5VZlKcmhY2NnZmoz9LUgGI7REg5VmhBY36izHp0tD7Jt4TGBJylwRuWu+lvKNELK00c7Eam1hfWPPYPtETkDIFNxCtHdrW/ZjAZGEkqUtaVJC6gujNUfpUFHZNwHTU7gHjqlcdvVpxoFyafGOfx+0efTilBmGZI/pymnCKCgoTYMWF9+ox6woZsuViT+lQA1JGg1oS1zrDkxZ3Ctw4onaCSl0AAAq9KN0arUFBvpWMb/N5NCVht3BAbc6dLlxpWG0rCgCDcPYgsQ4LEDSL1KzssaSVJZyQ4rsQ+lIMJ1GJDXc1+4MZGbaLBZhe3BysbqcUCGJHUBTeQG8WlT0pByEB901PjURionNWvIh4Y/iyau/Vvm5MTcByrUmYvMxo4oQE5gpLh8x0GmxeKpw4UxU5YMMpoGrs48Q0ZqcRWwbx+tYZw2Oylx4jeFxOZ0ycMhRcA0D2H1PmkDW8Kz5ss0Lg+DP0N9ecamGxslXvnL506EeHpDU1cgggqEwaZWKjQliKOzHiAHMRFxaTN5qZh0hQKFKK1UCUgh3GrH3d9bDeCT8YJQQmYckxa2QFUSSq6iTwoOQUzEEqatHjQThAQqapSZUpJJS6rZfeypCgLuHca1Lxg9odtyw8qRLmzSugX3ZRLSCGJUuZVRSW4codiAQxh4yq/V6EzphcFQmEpAypWpQ98uwCq0SxIa/Mk1kFSSUqJIBuwL6grBId01AJeiRGbMQhCyqWkZWLDiF2G+z3J2L6xU0ZtEWd6N/VUJoHc0BYEXam3FlcjDjUaEuMrNVtWLkKF/0lgTFp4QlJyqpdijKTYBi7e6p7u4swBigxgQmgSFO4zB1pCAQEE/7QOEP4EQuJKlgAJJIqaE34gae66W1Joegc8iyRdU4qUMxoAGKj7oTXh+Qq+l4GVu+tbs5uXJpX0uL6RQSn9RW6XYOADYAqbiFAQ3IVq9ZrnMQ6glnUxZqAONHp6RURZpDMqXPiPDUcj6HWhqVeOrN5dfGAFT6F93I9I65HIeH0t9thFJXTNY0vt9SDeJFRMdL6OBRn1NNYkA08NPxKwxSsgKeiq0ve+sNKxQSps7sPdYknUkeG0YOKC3BCDlN2FX2o7UIod4c7KSsS/dJuA9HFD6/ehrHNlj4dm26VC1ajcVofHz2i0jBqUTxCz8TNsAKNrr9ISwuLT7pDHQKd/M60uNoaSCnVwbJdi9jUbRjr4KWOYjDtwrDFNeYo4Yh9NuUclJKXAAbUU3LuOQ8/ixKxSsqgMuVZZRqxbe1R4+kVky1Jo2hNXdnoz+HRze0OeO1QSWlOX+6laDo4F7X86Rn4zCKSc0oOXHCWSC6qgsaVevM02exMoqDZQE0KetaipAOmvyK6sccxz0VrpelR52erRUp0VUluXDuXCnoziov+WxO2MSVKQMqSMzFwDU6VHDRmLxtlRZ9Gq/Qbbb7E9QpPzA6qTQlJJcf2ne1aa+NTx5RRexsIZcp8uYrdTLS4dkhuLhOzM3umsPZDnymWQsigWEh9snEovdmNQDRxBcJICUjKoOSVVZVy5YKAar8JLecQ4CWD3q5aApWZsgoLUYEAE0LKcClLmDe1dKdo8JyKQJZSwKQVE8SVXcihAZjtbWK4OT3kszRYE1lrAILAgkhjtQgksUvqK97kTQzFZWYkkpYE5gOIKFzwhrUJrFf4kTVcJSFgjKklYVwggZyqWHl3sxTqRVgIrElLTEKCmBT/wBtZdIBQQMzJVeoQb1YGpLhe0UqFqMal72NG0rUE1pVo5hsQohRRKIUXKiBmBSrTKEsVBQLFhYAMaxxU0qDK4k1UWJFRSqFBQAcgOQSGA5xXLSbNm0YsJBUUqYOHAVRV6shQKcr1zBnBdoOZpFDfbX7RhTpJoXUFpUq4yg8QHCoKBJfLwkUNnFi4fGrQkyxmIJBynKK1YJSA7F2Yamr0IuZIuH02RM3iP8AgjOHabqUAxypHCnKCCAXzB0kvw1ALu4ewtK7RSZZmTGlJduNYJdiR7u5BGotUPFbZ3CtJKoshej/ABhZGJCkgpIKTqC48x5tDiJqE1DqIY1oNfH+n15QJ0MiWHAUvK4J3sHs9HoA+8aqMGjuFLQkqoU1UHBqxNXSxy2B6qdhhGaV3ANSX16O7sNo3ezZkxUtcpCaFnDB+LhDAmpfVqVrYROUXiUm9oAnOxzEEMoAoGYM6QlgSBQFqF2YBoUUpydHZyMzkBrAncPpfS0PYpIExfemYSkKDhiouGSFPahJLcma8Dl4MzFAFRHCBl95XCkMEpKwaBiXKQkZmoksSyKsyyZ4QeXxi0uW7sU2JNQLB6PrsBU84MuYlCgpBWCDmSVAAtRSDQlzctagqYouZLZ2Xma+YNmzOS2W2WjXfXSL2y467Odniaoju0rKQSCJeXPlITmAU2axTUuNrwlkYBRF7Bq5TY2AI06xYgcXEnhSGIBALNw+65UXuWqDWtVp07MX1oLCwDacgImKvQuJxKlVLZXLcIS78k2sKOWgKFmreLDxqwgi5qQEtmIABIVbOb5QCzEAcy3KOqxSiorACcxfKEjJdwMhGVhcAvFFYHMxBNTU0FWFAGDeAEdCksK3el/iPhEK0ZEgBQWl7MB7z1IqotuzMLwVeGYIUVpUFlyEKClB6qzJpxM/JwzwbHAHILs3n94kCCrsKecSKRZXhlSCgpdmIJSoE1SxYhTMRSguKhgbGlrUEgEqDUoUnVmd2s3r4ixUpbDiKUJJGTMlxZKupsTuwcBgTJYQFEipJUwBJcZQXAZrto9WYGMNOzo1KmZrhKcz63Ya8hTo1tYMk5kkEORmDkvW6TQ1IIjNl4pwcoYhgQxS3/toNfx4kyaSCCrNSz5g2YO9uQqfERNx2dxlIdlT5xVl7wMkjhUrY2FDqLdI9QieGYzHNySri5OQwb7x5/tLsszTmlZXAcpok3L7ev2ivZWAxKCOFkm4VlD+B16xVkyLp6KbMmKYS1BhuGI0PFpoa60fYQw6lJOZYUeZyg6gCjdDvCK5amKZiVJUzZ0B0F+YBZ7O29o82jGqTMCgczFxmrycizwph4Fr3kqUtvdNmZQ0q9C2mZ9PWIuQQAkINEsAHIawA1diAAB4hqeZle1iyoGYczAtQBnOleLQMdOgjd7F7b7yXdi9jl97kXSbMdhaJsyg2PK7bmSiEJkrJKiUrWVjKQp8wIIqC9evMRaTKmCpLUDJSkO5I6bn8EGThc7qVlUFEhIBUEkAhwwGUtXSCJxBzFJSEigDAsDao6toRXekRcvobSSsLNRyFdQdK72rZto6tYZTAgs7aVqLkuXANLULggQQYgDib/ULFy1mLVIenXW48Lie8Q5cNoQLNo3D0Y7XMTu9hl/5h3pVnIC08SShS3cj3knOeKzkM7c6lMycJYTMSZmdXeApSpRzFNH48ttSHobViYnsOUt1JSUqYl0kgm4dQqDV3te7QrgZ0woUibKQoNVyAQQdHHEFBzlfKdxG8soPYXHYgPKRKM8TDmQmWWWnK7kolJYil2Fq3jicT3hCCEuEgKIBQMwNSQSQks1XCXBerMPFGUiYleHk94kHMokd0tjWgCqEEtwsKMRRw1isq8zHOVmvfORlBZPGSoghLBsuV+jQB3FTECUAjvO+SWKXUqUyTncjIZamcuAoDV9BXD4tJXlVPlySAP5a1MCliSxcDNuJjlmFQK2w8pU0KKQK/qAoCAAx912oQ1XY7xoL7JC2CVrQGqJS+7SzAKGUhRANAdztBvRaLYLs6TJAVJUFZ0qzoTnUlKqEcJbKQGGZNCSzkFoJg8Z3qUqSFAKtmGRyLs50Li+h6nKx+LmJnKly5YM5IJCpjLUU+6lMtwDMJ0cAWBBYRTA+z4nGSZoxU4LWQsTBlEtrlSQpSgGc5mCSxqGLaS6Rcdt6d2vLSe6BMyapkply6lyzOTRIqKnfaNnsrA47ve8mTJASxSJaeJJUtJAExawKVzUKrJLRq4HLISiWlUzKlCciU5VBgpQFFDOlCWCsyi1DW7OqCZoZC0kVCjnIYu7cIJBsDUaXcvnldqxmmNNxUxHdplEICkqAUtZzkOnLn/oLlthnqACBA5k0pm8dmSFKYZiCeKq3yzAHTRi6WrUnnanZsyZMUxUpL5gS4o6jcOA3ExJ3tUQST2cpSACUIHvZSQQUqI/V+onIKlkhKSbXPEPWy/8ACqTMJXKJLv8AzAoouXzFBerNte4AMIhR4uVbULltuf5aN7tDCLQUJVMUwYErKiCxClBKi1Ef6EuQaOQYzcT2elGXMhYS4d+EEZ2PGUjKWcVsU1DktUyiLjSBO1/zxiEAgkkBmoXcvSmlNYbmIMwJWlMtLBikAhLh2DD9Skh2DOym5LKUMyiFJFFe6FNUMUjkQSLmh1hzOOe5Sd7/AGvwGMQQkpBOUkFQcsSLONw5gSSNj5xcpQ4dQoKs92fQEBnamzxWUUEOpWti+nheHzmuv4TfUk+Lf+UVSVZQohQSpwlRspr5S1SDeKIxakKCkrKVAgggkEHl9o6jFO+dYVwZBmSpTBmo44SBY1g2L7PSiXLWVhpiQbEXKgQLksUnQc2o5znz/VXznxv9r/heROSVHvCsipGVnzEh6k0eppyiQvNUAqz0FfCvrEi55Xjl46eb7TxxKVTrMtZCb1US5KiHJygAvdnpFcLLDySwy4jOMrf9tZdBUgggsSAcppQDQNIkZzp0h4maxJsQQCQwJpmuz3jBn4qrgMQaed6AVbWOxIMSo8ntlSU2D1Y86FzSp8o9EnGKUhJBIKkhW43qNankfjEiQspPAlJ4DtxcxaQzUL66G23rEn9myjOSsovMykWSaULNd25UtEiQdUPJTksojYn0j0PZmPXLkaEHhYg65ebUKnqNOjSJF3pJzAdvKyW93R6VygUa4enjSsb0qeQ53BVRgdKOxs9xEiRjljNmzz205BKSXLVWSz+G6X8tqpYft8rJ4aKVUFRIctUDQ2FNBEiRUxga8iwL3tamm3KM3tBf8wU91IIJcmpqD9d69ORIUhiS+yi2YLIIQqZbUI7xr2LNV42OxQiYlSlofLapDFyH52tEiQsj+DOGnHFJSkqXLDGiFJDsaPwfBoXxy04FCygKUw/UriOodRBNwSwa+kdiQfgnl5naeJlyxiBPXmWwZzwg5jQv1Hid4YwvtZPVKXMUQVIOYEFYUOE0zBTsygG/0iJEjWxL3Ps97XTZiXUAopSwUoJK2ypV74SDZgQGBuXMeg7E7QQmYUS5SUZlKJIN8s5SGNLO5vqAXZ4kSM6bZVNTMyEpDKCFMWLZjlABagF6X5GoB2tLySVhJUMwEwMTRZmSmUoqdSjmUk1LcJs7iRIk4yUYhUuWZimmBZlyyhQZ+GWcylCpPFYNyaKTilc2eoS0BMnMQkpBJGdKGcMKNwuCkAtloDEiQ1RkzJQSpaRUAqTxAEhlXBahoLc4D2vjETFE93kKnIyrURoC4U7kgXppdokSNIwBxCUqSqZxA5kggqcVCyq4e6Qzk6uTeAJlBju6WOjcT03oNYkSLhXtXKPzo8O4btNaZRlpyhKiT7qSXKSmiiHFNjEiQWFjdU32v7PpkyMPNSonvgXBAoQlKqENStvWJEiQ8el2T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8" name="AutoShape 6" descr="data:image/jpeg;base64,/9j/4AAQSkZJRgABAQAAAQABAAD/2wCEAAkGBhMSERUUExQWFRUWGRgYGRgYGBgZGhwaGhgZFxgeGRocGygfGhwkGhwYHy8gIycpLS0sHB4xNTAqNSYrLCkBCQoKDgwOFw8PGCkdHBwpLCkpKSksKSkpKSkpLCwpKSkpKSksKSkpKSkpKSwpLC0pLCkpLDI1KSwsLCkpLDUpKf/AABEIALUBFwMBIgACEQEDEQH/xAAcAAACAwEBAQEAAAAAAAAAAAADBAACBQEGBwj/xABCEAABAgQEAwUHAgQFBAEFAAABAhEAAyExBBJBUSJhcQUTgZGhBjKxwdHh8ELxFCNScgcVYpKiFjNDgrJjg6Ozwv/EABgBAAMBAQAAAAAAAAAAAAAAAAABAgME/8QAJREBAQACAgEEAQUBAAAAAAAAAAECERIxIQMTQVFhcZGhsdGB/9oADAMBAAIRAxEAPwD347QPKLDHnlCQRyggRyitRxbpoY88o6MaYVT0EWB5CDUG6a/jFbxYYpW8LpMWCoQ3R/4lW8d79W5gAVzi6VQDYonK3Md71W5gSpgSHLAbmg9YVmdv4dN50r/ek+gJMLcVqtALO5juZUYk32wwo/8AK/RCz/8Ay0Jzf8QMMLCYr/1SB6qf0hcocxyr07q3joUd48TP/wATEfokKV1V9EGM6f8A4mT/ANMmWkcwokf8w58IXOHwyfR8x3izmPlk/wDxExehQkckB/8AlmgH/XWMYnvH/wDty3/+Ag5RXt19aCucdePjy/bjHE/94+AQPgiEVe0WKK+8VOmFYsQtVPB8rcmY+kPkPbv2+4BUdePJ+xntmnFJEqZScBfSY1yALK1KfEUoPWRU8s7uJmjuaKvHXg0W1s8TNFY6YWji2eJmijxx4NGJmiZoo8TNBobXzRzNFHiZoNBfMY5nMVzRx4NBbvDHO9MVeOPBoLd6d4kUJiQaJjHFSwHK0AblSR6kxly/bTCFRT3hDPUy15S2ygliPi0fNFFI5fXwgX8QDoTzcU9X8oz51vPSkfT1+22EAfMpXRCvmwhWd/iDJHuSpiv7ilG3V7x88TjOXqbeV+u0WOIOx8BE86ftx7ib/iEp+HDhtMy3+CRCOJ9vcQQQlMtD6pBJGmpI9I8scVm1+MBmoJuQ2xST83hcqc9OfTYn+2GJH/nXpYgHyAEAme0+IWP+9MUNWWs25PGRMkr0V8hf8tAp4UA6wSdxVun51h9q1Ds7GzDdy73cnxuYp/HTS3CnaqlBtqZRCf8AFJFCVA0oU82s7eINIsrKSCVprW4FL7Fx4wA8hK1VCxswFP8Ak9Y6qWXYqW/UAeDCAJxiVEJcvQPvoHrUcxT52mYyYmyARQP1o4HKALMAC6lKB1Jf8rAChANMwP8AdXyJgycOqYkkqIOzsKDrTx3FYUn4I8BZObYtXVjo4+hipAMhaVcL1D2f1BFdRBCMthveo+v20MZ0mWTUgA728C1Ax9W5waVqk+V6H0/NovinZhOL35u1fynzi6prl9IGqV4Hf4fvBJSHAcWu9BBoLyZqgoFKiCCCGLEVoQRzF4+w+xvtIMXJ4mE1DBYs70CwNAa00PUR8cSu4emjQ92R2xNw8wTJRyqFLZgQbg7jXwBh7Rljt90KIhRHk5XtJiVBKk5FpIBzZGBB24mB+kMK9o54AdEsvZsz89WoPwxHuRPtV6KOvHn0+08w/wDhT/vPpSCf9RLBYySRqQsU5MQHMP3MS9ut4zIq8YqfahBLZPNYHpp4iDf9QSrEKHkPCra+cHODhWm8R4zl9vSBRS8p6o+BBg/+aSWqpVdSPDb6w+cLhTRMR4AjHyVDhmAvZq1+v1joxsqv8xL1o7He3SDlBxoscjicRLNQtJbmPWvxgktSFWUD0IPwMHKHxqhMcJg/cD+r0gaUBQcLSRahBrZoe4WqHEgncn8b5xIZafnvEIKqBRT01HI73+YhD/K7OHU98xHrd32+scl4tf6kMLODsRfz+O0OS1kuHDG3MBxbcUqGp0aMZLHUHh5cwUzCjO9SPUdbMa1i68StLVQx2d97E1LfLlCy1ivEqhu4BSQWINyz/F+t+93BG4AZLs9zUhzbnD0HcUpaRmSpwLgt5g/LR+cdkYpKhmTMUg/6mKfLztXlHFIP9LbsXLaEm9nr6QrNlAcSXNRQu9Ljq3qPN8Rs0cZlQcoQTsARc1JFaPq8Zn8TnOtbVJynZiNxT4Q0J6SlxQizNe/1v845NlFklCbVYl3rxJbpXxhzHRbROLehdiGsBU21sfwxSdh2YJANHBbUEvoGcacjAlyzsDoGI5n4OItLxgFDXK1C4511/Or1oOIUopAF02a5Bre37V56eHxZZlDYvUbUpX9hA0IeqAB/Ul7E1DHT9x1FOnZbkHd2oTbrtp6mF2RsKKTU1Bu5AIuC7lx8oJOk5hUkAeaTdr1Fx0MZ+H7XBLKSSGN/g7fsTBpHaQZnLOw1poK7WaFoIhYSf6gfGr162/Kw6k5uWxFbVbzan4MxQ5a/b6QbD4qnXLrR3b6Wi6R9JYacjvR/zpHc7FiOn49rwghQKmctTQE3r67nzh6XhlrYoBIUHLPalyafnKFo1jJ1JGrW/GgkoFVJaSTGxgOw398Gm42bcU/aNmV2YhAplANWFD4ghjoDGd9SRXFT2dxE2XKCFUqTpR6kEM+52vGwMcvXKqo1IHJyzQCR2VMqcik6iw9Flxr5PDUglNQDzPFmbkyPnGGV2fgx3CCLV2BzCtdDAAtCXYW/v+AL+EHR2ss0SSsa5lin/qqrxXvQokrRhs1g60pPkkgmI1saAxGPRlAUAWNR3cwj0UPjC83IxWMvRKjregmgjoYzsYtlq90EuQQouBom7NVmHKEJ0znXZwPOjnwaKmJtcdqSjRCQjL+oCSkkvfMvOqwah+wZvaRfhL9OEncFlAEXqG1tGRNVc5kNqSoDo/F8XjORjpilBCEd4s0CZSgok9M7+m9o047J6U9rLJrNL6kqUTY2cNQsNjW+mZjfaUoVl70k6kEFqNXw0bxhTC9lYmbiZcmbKnygpQfMFoyge8yyopJy24TUgNWPoPZfsNhpC1Ehc5wwTOyLCavwjIA/hvGkwTc5Hl+y+y8ZMIKpC5iJjFMxc1SEBJZQV/LVmDP4va8eyPsjh8rfzbu5nLfzBjXkLypCaMLUA6DhADAUtbeOqU8XMdMcs7embJ9m5Ka/zD1mzSPLPeCp7Hlg5v5hPObOPoVw5miPFeEbqSZITQFZ6rWr4qMcjrxyFon5/RJtQhiWDMaEvT4coLNljizAqSQ7gF2DONKv8BaLmaClyWBDgmjaP+HyhgXr9ukYy/bsIKwysxBSCSAoFuF0liGNnoX18IHi0hJOY0LsH2ZxYPVy/ShuGO0catJyAhynNnLXFWrRmcNpGb/mYJCSm5JANRQ6k2YU1atYsjspaq8wQPkQNHo+j6brLmS5ZJUFEFiE6g0qNqFPlyhDFZkMCr3QzjbiCerhumsCmYjNLyJSGSqnlR/jpc30qQjSVAHhSAF5hUioauoyqqzeWkBTihxZyQWcEPcUJawJhWRhFlTcQo9QdP2MXmyGcqfKCB16HXV4oBqn0LPXc3H2LxDNK2DaNTz8/tHTiksUAOHNSz3fSvKKFVGZtQfO3rAHZM5T6szEb/tSGZg4Rs9PB6c7iFZaSpqFyeg/PtFkAkcvsD8oWgImhfr9/WCy5mhtSw8vnHJUpwAKu766jeNrsr2MnTg5GRL6hz5AANcaQ7ZOyISxxODwqahaqTSL4BCSSkkWpp+pxXTZ6R7bB/4fIDBRf+5XS4Ter+MbmD9mZEqgQgUu1X5G8ZZetjD4vG4H2cUZiTZJoAQQas4uG1qWu7C0eswfYHdJBy0SxBUaBtqlrco08NhSBlBSXsybX3uW5+EX75aXbJTV0kCu+Zx5Rhl6tyVIrJw5IYkn+zKzaC77etobTPloADLTzCGbxALecJDtdQUy5ajViySQNXdINObQ9L7XluxQVK0BmAeFVBx4b0iZLStBmz5bH+cVbBUtShbQqB9TCv8AGBwpMyWCBYJWPMJRX7xr97O/8aZUv/SoZ/8A9aAd/wBRjLxGInzVFCly0gXeWlPl3iXb1rF8YJSq+0FqFTMLGxIKQ52fXaKhQUG4grZLgf7co1MSf2OpnZ91JY+qRlgE/EAJbOQKOBkR6BvgfqtK8UzMUlIZTqewyzGBs9EirUuYzJSF3cjkQv6NBV5FpbOR0EkDk5YlvwRVUkZWC0B7ZyjKd+JKa00KVQwXnzkgEKSJpIIUghJTzDEpJeuzeEW9m8ehGIH8JgQpYUEFdP5aVK4nKVKYgHdyE6hzC3ZnsWrF4sPLkdygpMwgErykkljlCVEsQ7OHHj9I7C9m8PhEHuUMleUuRVWUMH0N9k3PhrIjKtDEAE3dv2EDcR1c4Br/AC9Pz5jEzVvz4xrHNexUqjomMXgILxAqGQueOFUDC+vOKhf5SAC5o7Ac0SAPg/eAA0USS4IU6a+8CDWodiPEGCYSWoEkK4SQ6b72eAJwa0uwYmrEO+obnr47x2ROFiSkihozVpypbZ453dDXaOFKwCipTxB7GhofCPIz8WQVDLlBoUmrN1q8e0kzqlAvRQIcUrRnLijg6MN4yfaLs9KwFBLLfpmDE0G7BwNQC2gisL8FYy0IK0ks4ep3DEijUN6/eLyz3TZa5qZqppTYnkfx4tIRNBMriKQfd1s4LVv82eCKkDvCgA5RUAAn3g7K5gtRtC+8aoPf5eskLdIDglFXA3FK2NdYSn4Il9EuVPyIDs1zav2fdwctalAZaBLMpQYuQ9ACdBbmI1MN2cgBihHiAaMKM3IXeJ5aPi8VP7OlguWAYEjN5tS33gk7DpUAhAB0DOpXvWAF7x7yR2XKDZZaeXCh+X48Pp7LNTlfkMgTyern4dYm+rIODwmB9kZk2qz3QO9VF9gPD7xv4P2ClCi1LN7MBubpNeUejmSSlB4GOo43b/0c+Uc7KxiBRQIJ3zMbmgWrMetfhGGXq5Xpeo7gOwcOhsiU9XBPnfepjSndnIITUuKAlwR4hTwIocuHAFAyFfA0Ph6QVS0hvf5g94PJr9IxuVprfwyxsaAVTVv7iXPjzihUsf1D+1NGfkSfSJiMZLTwsSrZ1JLa6hozO0O2ShiUKQg0RlW5PI1UPKtofG0mgmYVDKTML6AliLaXEAThpVWWoUAuQwvdqdXHxhbBpSsnNwlqhfvaU91RF9nhv+Lyq4VAcgkrH/5FU8h9LmJbG/zFcvL3c9GUBtFKPmk1JavIPaG0Y2eqq1Z07d/kV5JkjyeM7F51kMZd7JlhKz4hKucXPZKgKSl1/wDqXtolvWNJEeDE/tSQSEKwqs1khHdlT2pxBR8eV3gU+atDBMpKTvPTIQW0cJck82EZs3CMplyiNsxoBysmInDId6ip91ak7vQFvCC5HMfozie2lhBExEtJOolpUNWbu1OLXIJ6Qphu08yqTWLs6RcncmaKfl3js1BcEKHip9ht9YvP7QATxy8MrnMbrchhBuU9a6DxXabEgKSshuN1EtyCpdK6uPGCjtkqScpCSP1KXLUrwEwFPgEvaLK9p5GVyqTJBGbgnAuKioCk9efMFo8ti5RxS8mCn4mYsgDiI7shNVPwpUnk9+jE1IG0nAY+bMBRjCkrZIWqUlRcCwmSUqboADWrXP0LsTs2ZJkIE5ffz655hepUq19Awe7jR4+e4T/DqdkdeOUhRSHAlzkkFuS+Ow2j3fZSzJw8qVnz5EgFSnJUdSX3U96+MXGeV8G5igTZjyZ/hFCzAuOmvpT4wFc16v8An0jhm7g/nl+ecaOcXPE7yB94Kc/QfmkRUzr4/IwwL3kRKoAZkTPCA2ZokAEznHYCfH2IYOehrTRxvr+UUXhgTRId6ub06u8PLSl3fS/54wHFSFEEX/tJs9/x/COOXTskkKyirMAoaUIID2qPPeNEpCgyhcgg2dtqUI/HEY3ZeGmJmBMwkoYnTcOxIo6XpXobRprBQMySWfVm2fZrG9o0va4YwmECSoMzihvYmgfqzfIRpJH4G8eTxky8SEpTdrE/0nnyqw8OsauGWFgGqdgfnTlbr1h7LQmbTf8APHyhjs7Cd4TmLAc/EP4OTTXzWXglLcJCVW4FlScwcGpAPNmq8a8qTlQAUgEgJIHuuzB/5QcDm0TbpQsrCoC+FYJZ7pUfiY6udMdhMUCzgFkl+QZ/MD5Rm4iVMzMlU4/2KZI6ZjTz8BGng5MxKQVFTtV1FavGrP8AeMjWlqmlLrUQX8BTXgH5rA5mHBIJLtajb24aPy/e0xAPESSbVBJ9Tw+DabRaVOLENa3Cd+tPy0SNF8ThHbOQEPQrUCOtUEDz8YYw6FJRkzSgCGBDMXNWFjfaBKmrB18H+LwpNwCFCzcyiWR6oItrDkKtAyJiABL7pQF0qzh7M1w+mggUuevOCEIcbzVOAeiGv0EBeaBctoSlLHQWS0Uaa7lbKrVmPmC3nFQabM2SMSllpSCDQoUSQWOuXmaERnqlYmUoDNMKCSMyAVt/ckAFruWaFZQmn3pniokdHKVMPIQGYCkh1pNW4Ji1N5q+Uab32zmNnR6emZSqFF3BKMqv/m9/tF5WIn5STMWCHoJUxY8VFQTGcAhSwQ7kN7yn8c3lpbnBDhkqYZ1DSsw89CW8DCirBF9rT0pKVTApNiGQVVuCeIeZ18IUmLe4mpo/LwYpp5xw4ZUkgomS16Mk10qW36mGsZ2jiZcvvJqhLRrnCa+Cr+Du/OtfqXXReXKSR71moXPop/X4R2bgJJH8xMuxFZaVEA3YqDJJ3FqRiTfa9MrMpM8KIAZKUBYcCnERla9vtGbjv8Q8RODFNRWuU8jQIS/nFTCi17fsDsLsmeoSu4SmeEqWplzQDWrFa/dqGzAR6vD9hSMLk7mWju0hRLgzFUeqGzPVwQ41bn4v2E7KQiYcQWUqYl3KSAHZwBmNHzXrQWdo9mJjl+FzR8otQs7O2rRfGscs5s/MmBmrl96qQBaxccINAxA+MKrWG0OgymBlRbiUSLs7kFy/6mNdhv4DUALebAegeHIzyoxU5JbnTT7RXvOfw+sVKqn4i0c7zx8fn94pAr/K234ftvxKqUJ6U+BgJWPz8pHDM8Rz+5gMdSh+fSIFNv5D0EBKun56xzvN2+X5beGQxW/PyiQChr8PtEgD5giWQfEH0q37QDEyAoM7EFw1C+v7QwaMwvf1PS8BnqSwoz2YbbvQdOscTuUGJNlAuNSPWhr0gsnENSlb7GlaQulANT4bGlL02gc8DM9R8DZwa/lIqDZ4oCQaBiRSoIYU15/jVFhZ5QtiSQqoNtajcbhV3B6mSpxUA5oQPoCLV0+4qfCywtJspnbzIII8gXi4bfw2DSsuqaM1CyAVag3pqxcDaHMV3iAVImJUTYZFlRA2Ocs19B0jzOGnzUAkqUoA2arPThcOQKHWm8eiwqkzEBbs5vUOx2FX6GsRYNlUfxRU5SkOR74fxAKnduYjdSCwcmjWOUbV4qjVi+m0UkspBKD8L7U1gIlNf789Yzp7cxPZj1JmA7ifM+biB4DBd09Csn9SiVq82oIN7oo8CzLOvraCWjWzUzFqahH+37/WBzMSVOCpg+ia+ZLekAAAqVHwAPr99I6FZrIO1gHtqXfoHiplS4yIoM4BJa5ZG2gy/OBOGIBUeVvg0NTZAb3STyP28IGvDGhCABtQn/kRCg2AqUki3ianwex/KQIAEm7i2rA2+HpD6EkVKG5nIKeRYQHEY6SAapCtwpR+AZ7GKkFpVE1TMgFRNgK+cGOGmH3ku+/01gWH7ZShLAgdEmrblrxeWn+IB4nrXjdPQNr4QwGnDlCsySxALn3mFi7mEV9iYOYVTJwxM2YQq5JSl7UyghhapTS0ayuw0tVKVeTwrLkJlmicp/tY7aj1h7sLxQ8FgezU/wDcRNEynGJaEvb9ITkSb1Ac3jSmHs4qKkqL1IUqWz1JoQnV7Uq51gErGArBWFECtS5vqNenWCe0vssuenMiecNLbMwlOVUBBJQoKFgWanmIqXdKxt4SdLypMgg9CDoHoA++2kGTNzmgNaAXL7PrWlgY+fezXsviFz0TFzxOkpVTKpQ71KVFKhoUlgfec0YsDHv5uV6WJahSrodAbdQxprGsrnzxEygEA7OfWnWlg9xFEzGDVqHB6i1SzHeOrlkAmrWqCCf6hTYhj0rAiC37/S0VEdDg7U1AcGuzByDyI+Nahb8287aeR6UgJWdgepf50jilaCldco52NoCHrcO/X5GsU7w9W1H7CA57U8mMd77eo6fQv4QwuJj/AI/ztFgvT9/r+c4EwNiOoY+b1ganApXe1PQtpX8IRgqG4+HrrEgHejw2zcvmQ/jHIA8ClwA9a6Fm6wtipCV5QVEFixSpttbem8GlrFcxUmlFBLl2LOH917tUQGbiVpDtmBD0Fwdq8to4pt21RcgvcEKoXDn4P8Qz2pHJyhUFiLO4PWr367+TCcYSGTmD++hjYEWBoWUx/diBcsGpys+ofW73h7KBoRlYBlAijbFmsKVrr8Y0MPMYOCCT0BVZtLv8YDlo36a2rFJcoh3fkNbFw+vI03ipdrlXxZWC6BxAuASWVS3IjTyO8HwHaSsomVSC+dNSQQ4cNrcMfkRGQjGrTOMtYzJWeE1FHLF+Wt418JPS+XOCsl+ZFCktR6NuaXNzWvBNzsrtEzEuFAswtXoxO377aXf6Mlug+8eJXMXJmd4jKhKzxuMwUAQyqAtR/TnHskTZLJWlCWUxSXSAQbGIs1UWDoxQAYBz1v6PFZuILEhB6fQ2J10hbvkrLAimiHU2+7f+xEP4Vqgkh90iulHJppCpykZONlFgSytiA5bXVx9awWdN/SSG2cMfDSHZ0pKgx4q6h+dqdYEtKWHu+I+NX8HhaVyUCyzafnKKlNKk+H58IqcooSAn/TQV3GnnB0yAkspRdudvmLcxBd9QvzSqpKWql/U9RElplGig2tflUesGnyQuzhqu9PExRHZoBDODuS/kw/PgSfZ7lL4nASzbyuPvCsrDpFnQerdGNj4/KNKbgSU1/wCIf5j8aBScELseRJAB8d6w9nA2WbTF+Y+UdE+e/vg6t3Y9S+23lBElINq0dyPTU9IPOWrLVCBYUKgQ1iRXKYfKlxhdWJmM7otcozDwcfghzBYaau6UzQpgM6OE6jKoUe7MxhZBnJZaUSy2rZlAaUKWJbcfB4V7VlScYjLigQsD+WuWpSQC4dWUOHa7p2AId4O+6GvhfaKUicjBBs6lFgJhmCXQrU5J4UjKrhd6s2sOzEIDDMSlwApi1mNNwBapoL6YXY/YGHlBK0JlAJLgpJKlEgZveUpSAAL3IKhQtGwntEtlS2UhiSCpbH3kj3tndhe2kaz8M8vyYOHU7uQqoy3NKkAuQWo5drawoFZdmYiqW0IfmQS/40FnTCtaTnBVZIW7kAvlU7s5JFS9usdxKsuUHI5ZRIKS7mgo7Meg02MVKzuPzAJc5T0JLlnoPeoX2FdhflXq5oJYgG1nPWKrmlzXU2sDUEUAFqOmjGmjVxAVqFAu/MguQQ9Wpto7lxFs9IrlXpXT6RxE1iXY0pcHTWj6wJU0btff10PjWLKmubWADMAKUt8fO8BDZXc26EavYajpaBFTaA/n5pASssKkirDnR3r9Yv3nDWlRp/dVquBvo7QxpdSw+no8SBKXq586+cSGHjO5qzCwpR9Q96+H7LBDZhLCaEcL8TC9XYXNttYaQEqBdwdlX190ljRhXYxBNK0BPGBVnACqkmhUK338KU4p4dugcHNzqCSClRskjVn4Xs+j0Jo7xdaiWUGP5WCTZVi4GjE03LOTzMdlEbOL0Vv1evg/pC8DRPM4pQjzZtngypiFABdk2/0lzY6VfxPMvXtHFJUs1qRZmOgq4DnmAQb3iuRTPQioq1fHR9jTzpUNeZgwchcZpa3CWIuKnZqVF7EagFlYFGdSzRRASBVxUmhFqHyOmoUkgDMLWNL20sR6NFFK7yWpIJJTlKasaMoDRwQCPxoqCjrmsuo4Fe8CxANHGo/cM9Ybw+AJCEniy0dKQaUy2NG8nPKq+Gy5VZlKcmhY2NnZmoz9LUgGI7REg5VmhBY36izHp0tD7Jt4TGBJylwRuWu+lvKNELK00c7Eam1hfWPPYPtETkDIFNxCtHdrW/ZjAZGEkqUtaVJC6gujNUfpUFHZNwHTU7gHjqlcdvVpxoFyafGOfx+0efTilBmGZI/pymnCKCgoTYMWF9+ox6woZsuViT+lQA1JGg1oS1zrDkxZ3Ctw4onaCSl0AAAq9KN0arUFBvpWMb/N5NCVht3BAbc6dLlxpWG0rCgCDcPYgsQ4LEDSL1KzssaSVJZyQ4rsQ+lIMJ1GJDXc1+4MZGbaLBZhe3BysbqcUCGJHUBTeQG8WlT0pByEB901PjURionNWvIh4Y/iyau/Vvm5MTcByrUmYvMxo4oQE5gpLh8x0GmxeKpw4UxU5YMMpoGrs48Q0ZqcRWwbx+tYZw2Oylx4jeFxOZ0ycMhRcA0D2H1PmkDW8Kz5ss0Lg+DP0N9ecamGxslXvnL506EeHpDU1cgggqEwaZWKjQliKOzHiAHMRFxaTN5qZh0hQKFKK1UCUgh3GrH3d9bDeCT8YJQQmYckxa2QFUSSq6iTwoOQUzEEqatHjQThAQqapSZUpJJS6rZfeypCgLuHca1Lxg9odtyw8qRLmzSugX3ZRLSCGJUuZVRSW4codiAQxh4yq/V6EzphcFQmEpAypWpQ98uwCq0SxIa/Mk1kFSSUqJIBuwL6grBId01AJeiRGbMQhCyqWkZWLDiF2G+z3J2L6xU0ZtEWd6N/VUJoHc0BYEXam3FlcjDjUaEuMrNVtWLkKF/0lgTFp4QlJyqpdijKTYBi7e6p7u4swBigxgQmgSFO4zB1pCAQEE/7QOEP4EQuJKlgAJJIqaE34gae66W1Joegc8iyRdU4qUMxoAGKj7oTXh+Qq+l4GVu+tbs5uXJpX0uL6RQSn9RW6XYOADYAqbiFAQ3IVq9ZrnMQ6glnUxZqAONHp6RURZpDMqXPiPDUcj6HWhqVeOrN5dfGAFT6F93I9I65HIeH0t9thFJXTNY0vt9SDeJFRMdL6OBRn1NNYkA08NPxKwxSsgKeiq0ve+sNKxQSps7sPdYknUkeG0YOKC3BCDlN2FX2o7UIod4c7KSsS/dJuA9HFD6/ehrHNlj4dm26VC1ajcVofHz2i0jBqUTxCz8TNsAKNrr9ISwuLT7pDHQKd/M60uNoaSCnVwbJdi9jUbRjr4KWOYjDtwrDFNeYo4Yh9NuUclJKXAAbUU3LuOQ8/ixKxSsqgMuVZZRqxbe1R4+kVky1Jo2hNXdnoz+HRze0OeO1QSWlOX+6laDo4F7X86Rn4zCKSc0oOXHCWSC6qgsaVevM02exMoqDZQE0KetaipAOmvyK6sccxz0VrpelR52erRUp0VUluXDuXCnoziov+WxO2MSVKQMqSMzFwDU6VHDRmLxtlRZ9Gq/Qbbb7E9QpPzA6qTQlJJcf2ne1aa+NTx5RRexsIZcp8uYrdTLS4dkhuLhOzM3umsPZDnymWQsigWEh9snEovdmNQDRxBcJICUjKoOSVVZVy5YKAar8JLecQ4CWD3q5aApWZsgoLUYEAE0LKcClLmDe1dKdo8JyKQJZSwKQVE8SVXcihAZjtbWK4OT3kszRYE1lrAILAgkhjtQgksUvqK97kTQzFZWYkkpYE5gOIKFzwhrUJrFf4kTVcJSFgjKklYVwggZyqWHl3sxTqRVgIrElLTEKCmBT/wBtZdIBQQMzJVeoQb1YGpLhe0UqFqMal72NG0rUE1pVo5hsQohRRKIUXKiBmBSrTKEsVBQLFhYAMaxxU0qDK4k1UWJFRSqFBQAcgOQSGA5xXLSbNm0YsJBUUqYOHAVRV6shQKcr1zBnBdoOZpFDfbX7RhTpJoXUFpUq4yg8QHCoKBJfLwkUNnFi4fGrQkyxmIJBynKK1YJSA7F2Yamr0IuZIuH02RM3iP8AgjOHabqUAxypHCnKCCAXzB0kvw1ALu4ewtK7RSZZmTGlJduNYJdiR7u5BGotUPFbZ3CtJKoshej/ABhZGJCkgpIKTqC48x5tDiJqE1DqIY1oNfH+n15QJ0MiWHAUvK4J3sHs9HoA+8aqMGjuFLQkqoU1UHBqxNXSxy2B6qdhhGaV3ANSX16O7sNo3ezZkxUtcpCaFnDB+LhDAmpfVqVrYROUXiUm9oAnOxzEEMoAoGYM6QlgSBQFqF2YBoUUpydHZyMzkBrAncPpfS0PYpIExfemYSkKDhiouGSFPahJLcma8Dl4MzFAFRHCBl95XCkMEpKwaBiXKQkZmoksSyKsyyZ4QeXxi0uW7sU2JNQLB6PrsBU84MuYlCgpBWCDmSVAAtRSDQlzctagqYouZLZ2Xma+YNmzOS2W2WjXfXSL2y467Odniaoju0rKQSCJeXPlITmAU2axTUuNrwlkYBRF7Bq5TY2AI06xYgcXEnhSGIBALNw+65UXuWqDWtVp07MX1oLCwDacgImKvQuJxKlVLZXLcIS78k2sKOWgKFmreLDxqwgi5qQEtmIABIVbOb5QCzEAcy3KOqxSiorACcxfKEjJdwMhGVhcAvFFYHMxBNTU0FWFAGDeAEdCksK3el/iPhEK0ZEgBQWl7MB7z1IqotuzMLwVeGYIUVpUFlyEKClB6qzJpxM/JwzwbHAHILs3n94kCCrsKecSKRZXhlSCgpdmIJSoE1SxYhTMRSguKhgbGlrUEgEqDUoUnVmd2s3r4ixUpbDiKUJJGTMlxZKupsTuwcBgTJYQFEipJUwBJcZQXAZrto9WYGMNOzo1KmZrhKcz63Ya8hTo1tYMk5kkEORmDkvW6TQ1IIjNl4pwcoYhgQxS3/toNfx4kyaSCCrNSz5g2YO9uQqfERNx2dxlIdlT5xVl7wMkjhUrY2FDqLdI9QieGYzHNySri5OQwb7x5/tLsszTmlZXAcpok3L7ev2ivZWAxKCOFkm4VlD+B16xVkyLp6KbMmKYS1BhuGI0PFpoa60fYQw6lJOZYUeZyg6gCjdDvCK5amKZiVJUzZ0B0F+YBZ7O29o82jGqTMCgczFxmrycizwph4Fr3kqUtvdNmZQ0q9C2mZ9PWIuQQAkINEsAHIawA1diAAB4hqeZle1iyoGYczAtQBnOleLQMdOgjd7F7b7yXdi9jl97kXSbMdhaJsyg2PK7bmSiEJkrJKiUrWVjKQp8wIIqC9evMRaTKmCpLUDJSkO5I6bn8EGThc7qVlUFEhIBUEkAhwwGUtXSCJxBzFJSEigDAsDao6toRXekRcvobSSsLNRyFdQdK72rZto6tYZTAgs7aVqLkuXANLULggQQYgDib/ULFy1mLVIenXW48Lie8Q5cNoQLNo3D0Y7XMTu9hl/5h3pVnIC08SShS3cj3knOeKzkM7c6lMycJYTMSZmdXeApSpRzFNH48ttSHobViYnsOUt1JSUqYl0kgm4dQqDV3te7QrgZ0woUibKQoNVyAQQdHHEFBzlfKdxG8soPYXHYgPKRKM8TDmQmWWWnK7kolJYil2Fq3jicT3hCCEuEgKIBQMwNSQSQks1XCXBerMPFGUiYleHk94kHMokd0tjWgCqEEtwsKMRRw1isq8zHOVmvfORlBZPGSoghLBsuV+jQB3FTECUAjvO+SWKXUqUyTncjIZamcuAoDV9BXD4tJXlVPlySAP5a1MCliSxcDNuJjlmFQK2w8pU0KKQK/qAoCAAx912oQ1XY7xoL7JC2CVrQGqJS+7SzAKGUhRANAdztBvRaLYLs6TJAVJUFZ0qzoTnUlKqEcJbKQGGZNCSzkFoJg8Z3qUqSFAKtmGRyLs50Li+h6nKx+LmJnKly5YM5IJCpjLUU+6lMtwDMJ0cAWBBYRTA+z4nGSZoxU4LWQsTBlEtrlSQpSgGc5mCSxqGLaS6Rcdt6d2vLSe6BMyapkply6lyzOTRIqKnfaNnsrA47ve8mTJASxSJaeJJUtJAExawKVzUKrJLRq4HLISiWlUzKlCciU5VBgpQFFDOlCWCsyi1DW7OqCZoZC0kVCjnIYu7cIJBsDUaXcvnldqxmmNNxUxHdplEICkqAUtZzkOnLn/oLlthnqACBA5k0pm8dmSFKYZiCeKq3yzAHTRi6WrUnnanZsyZMUxUpL5gS4o6jcOA3ExJ3tUQST2cpSACUIHvZSQQUqI/V+onIKlkhKSbXPEPWy/8ACqTMJXKJLv8AzAoouXzFBerNte4AMIhR4uVbULltuf5aN7tDCLQUJVMUwYErKiCxClBKi1Ef6EuQaOQYzcT2elGXMhYS4d+EEZ2PGUjKWcVsU1DktUyiLjSBO1/zxiEAgkkBmoXcvSmlNYbmIMwJWlMtLBikAhLh2DD9Skh2DOym5LKUMyiFJFFe6FNUMUjkQSLmh1hzOOe5Sd7/AGvwGMQQkpBOUkFQcsSLONw5gSSNj5xcpQ4dQoKs92fQEBnamzxWUUEOpWti+nheHzmuv4TfUk+Lf+UVSVZQohQSpwlRspr5S1SDeKIxakKCkrKVAgggkEHl9o6jFO+dYVwZBmSpTBmo44SBY1g2L7PSiXLWVhpiQbEXKgQLksUnQc2o5znz/VXznxv9r/heROSVHvCsipGVnzEh6k0eppyiQvNUAqz0FfCvrEi55Xjl46eb7TxxKVTrMtZCb1US5KiHJygAvdnpFcLLDySwy4jOMrf9tZdBUgggsSAcppQDQNIkZzp0h4maxJsQQCQwJpmuz3jBn4qrgMQaed6AVbWOxIMSo8ntlSU2D1Y86FzSp8o9EnGKUhJBIKkhW43qNankfjEiQspPAlJ4DtxcxaQzUL66G23rEn9myjOSsovMykWSaULNd25UtEiQdUPJTksojYn0j0PZmPXLkaEHhYg65ebUKnqNOjSJF3pJzAdvKyW93R6VygUa4enjSsb0qeQ53BVRgdKOxs9xEiRjljNmzz205BKSXLVWSz+G6X8tqpYft8rJ4aKVUFRIctUDQ2FNBEiRUxga8iwL3tamm3KM3tBf8wU91IIJcmpqD9d69ORIUhiS+yi2YLIIQqZbUI7xr2LNV42OxQiYlSlofLapDFyH52tEiQsj+DOGnHFJSkqXLDGiFJDsaPwfBoXxy04FCygKUw/UriOodRBNwSwa+kdiQfgnl5naeJlyxiBPXmWwZzwg5jQv1Hid4YwvtZPVKXMUQVIOYEFYUOE0zBTsygG/0iJEjWxL3Ps97XTZiXUAopSwUoJK2ypV74SDZgQGBuXMeg7E7QQmYUS5SUZlKJIN8s5SGNLO5vqAXZ4kSM6bZVNTMyEpDKCFMWLZjlABagF6X5GoB2tLySVhJUMwEwMTRZmSmUoqdSjmUk1LcJs7iRIk4yUYhUuWZimmBZlyyhQZ+GWcylCpPFYNyaKTilc2eoS0BMnMQkpBJGdKGcMKNwuCkAtloDEiQ1RkzJQSpaRUAqTxAEhlXBahoLc4D2vjETFE93kKnIyrURoC4U7kgXppdokSNIwBxCUqSqZxA5kggqcVCyq4e6Qzk6uTeAJlBju6WOjcT03oNYkSLhXtXKPzo8O4btNaZRlpyhKiT7qSXKSmiiHFNjEiQWFjdU32v7PpkyMPNSonvgXBAoQlKqENStvWJEiQ8el2T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0" name="AutoShape 8" descr="data:image/jpeg;base64,/9j/4AAQSkZJRgABAQAAAQABAAD/2wCEAAkGBhMSERUUExQWFRUWGRgYGRgYGBgZGhwaGhgZFxgeGRocGygfGhwkGhwYHy8gIycpLS0sHB4xNTAqNSYrLCkBCQoKDgwOFw8PGCkdHBwpLCkpKSksKSkpKSkpLCwpKSkpKSksKSkpKSkpKSwpLC0pLCkpLDI1KSwsLCkpLDUpKf/AABEIALUBFwMBIgACEQEDEQH/xAAcAAACAwEBAQEAAAAAAAAAAAADBAACBQEGBwj/xABCEAABAgQEAwUHAgQFBAEFAAABAhEAAyExBBJBUSJhcQUTgZGhBjKxwdHh8ELxFCNScgcVYpKiFjNDgrJjg6Ozwv/EABgBAAMBAQAAAAAAAAAAAAAAAAABAgME/8QAJREBAQACAgEEAQUBAAAAAAAAAAECERIxIQMTQVFhcZGhsdGB/9oADAMBAAIRAxEAPwD347QPKLDHnlCQRyggRyitRxbpoY88o6MaYVT0EWB5CDUG6a/jFbxYYpW8LpMWCoQ3R/4lW8d79W5gAVzi6VQDYonK3Md71W5gSpgSHLAbmg9YVmdv4dN50r/ek+gJMLcVqtALO5juZUYk32wwo/8AK/RCz/8Ay0Jzf8QMMLCYr/1SB6qf0hcocxyr07q3joUd48TP/wATEfokKV1V9EGM6f8A4mT/ANMmWkcwokf8w58IXOHwyfR8x3izmPlk/wDxExehQkckB/8AlmgH/XWMYnvH/wDty3/+Ag5RXt19aCucdePjy/bjHE/94+AQPgiEVe0WKK+8VOmFYsQtVPB8rcmY+kPkPbv2+4BUdePJ+xntmnFJEqZScBfSY1yALK1KfEUoPWRU8s7uJmjuaKvHXg0W1s8TNFY6YWji2eJmijxx4NGJmiZoo8TNBobXzRzNFHiZoNBfMY5nMVzRx4NBbvDHO9MVeOPBoLd6d4kUJiQaJjHFSwHK0AblSR6kxly/bTCFRT3hDPUy15S2ygliPi0fNFFI5fXwgX8QDoTzcU9X8oz51vPSkfT1+22EAfMpXRCvmwhWd/iDJHuSpiv7ilG3V7x88TjOXqbeV+u0WOIOx8BE86ftx7ib/iEp+HDhtMy3+CRCOJ9vcQQQlMtD6pBJGmpI9I8scVm1+MBmoJuQ2xST83hcqc9OfTYn+2GJH/nXpYgHyAEAme0+IWP+9MUNWWs25PGRMkr0V8hf8tAp4UA6wSdxVun51h9q1Ds7GzDdy73cnxuYp/HTS3CnaqlBtqZRCf8AFJFCVA0oU82s7eINIsrKSCVprW4FL7Fx4wA8hK1VCxswFP8Ak9Y6qWXYqW/UAeDCAJxiVEJcvQPvoHrUcxT52mYyYmyARQP1o4HKALMAC6lKB1Jf8rAChANMwP8AdXyJgycOqYkkqIOzsKDrTx3FYUn4I8BZObYtXVjo4+hipAMhaVcL1D2f1BFdRBCMthveo+v20MZ0mWTUgA728C1Ax9W5waVqk+V6H0/NovinZhOL35u1fynzi6prl9IGqV4Hf4fvBJSHAcWu9BBoLyZqgoFKiCCCGLEVoQRzF4+w+xvtIMXJ4mE1DBYs70CwNAa00PUR8cSu4emjQ92R2xNw8wTJRyqFLZgQbg7jXwBh7Rljt90KIhRHk5XtJiVBKk5FpIBzZGBB24mB+kMK9o54AdEsvZsz89WoPwxHuRPtV6KOvHn0+08w/wDhT/vPpSCf9RLBYySRqQsU5MQHMP3MS9ut4zIq8YqfahBLZPNYHpp4iDf9QSrEKHkPCra+cHODhWm8R4zl9vSBRS8p6o+BBg/+aSWqpVdSPDb6w+cLhTRMR4AjHyVDhmAvZq1+v1joxsqv8xL1o7He3SDlBxoscjicRLNQtJbmPWvxgktSFWUD0IPwMHKHxqhMcJg/cD+r0gaUBQcLSRahBrZoe4WqHEgncn8b5xIZafnvEIKqBRT01HI73+YhD/K7OHU98xHrd32+scl4tf6kMLODsRfz+O0OS1kuHDG3MBxbcUqGp0aMZLHUHh5cwUzCjO9SPUdbMa1i68StLVQx2d97E1LfLlCy1ivEqhu4BSQWINyz/F+t+93BG4AZLs9zUhzbnD0HcUpaRmSpwLgt5g/LR+cdkYpKhmTMUg/6mKfLztXlHFIP9LbsXLaEm9nr6QrNlAcSXNRQu9Ljq3qPN8Rs0cZlQcoQTsARc1JFaPq8Zn8TnOtbVJynZiNxT4Q0J6SlxQizNe/1v845NlFklCbVYl3rxJbpXxhzHRbROLehdiGsBU21sfwxSdh2YJANHBbUEvoGcacjAlyzsDoGI5n4OItLxgFDXK1C4511/Or1oOIUopAF02a5Bre37V56eHxZZlDYvUbUpX9hA0IeqAB/Ul7E1DHT9x1FOnZbkHd2oTbrtp6mF2RsKKTU1Bu5AIuC7lx8oJOk5hUkAeaTdr1Fx0MZ+H7XBLKSSGN/g7fsTBpHaQZnLOw1poK7WaFoIhYSf6gfGr162/Kw6k5uWxFbVbzan4MxQ5a/b6QbD4qnXLrR3b6Wi6R9JYacjvR/zpHc7FiOn49rwghQKmctTQE3r67nzh6XhlrYoBIUHLPalyafnKFo1jJ1JGrW/GgkoFVJaSTGxgOw398Gm42bcU/aNmV2YhAplANWFD4ghjoDGd9SRXFT2dxE2XKCFUqTpR6kEM+52vGwMcvXKqo1IHJyzQCR2VMqcik6iw9Flxr5PDUglNQDzPFmbkyPnGGV2fgx3CCLV2BzCtdDAAtCXYW/v+AL+EHR2ss0SSsa5lin/qqrxXvQokrRhs1g60pPkkgmI1saAxGPRlAUAWNR3cwj0UPjC83IxWMvRKjregmgjoYzsYtlq90EuQQouBom7NVmHKEJ0znXZwPOjnwaKmJtcdqSjRCQjL+oCSkkvfMvOqwah+wZvaRfhL9OEncFlAEXqG1tGRNVc5kNqSoDo/F8XjORjpilBCEd4s0CZSgok9M7+m9o047J6U9rLJrNL6kqUTY2cNQsNjW+mZjfaUoVl70k6kEFqNXw0bxhTC9lYmbiZcmbKnygpQfMFoyge8yyopJy24TUgNWPoPZfsNhpC1Ehc5wwTOyLCavwjIA/hvGkwTc5Hl+y+y8ZMIKpC5iJjFMxc1SEBJZQV/LVmDP4va8eyPsjh8rfzbu5nLfzBjXkLypCaMLUA6DhADAUtbeOqU8XMdMcs7embJ9m5Ka/zD1mzSPLPeCp7Hlg5v5hPObOPoVw5miPFeEbqSZITQFZ6rWr4qMcjrxyFon5/RJtQhiWDMaEvT4coLNljizAqSQ7gF2DONKv8BaLmaClyWBDgmjaP+HyhgXr9ukYy/bsIKwysxBSCSAoFuF0liGNnoX18IHi0hJOY0LsH2ZxYPVy/ShuGO0catJyAhynNnLXFWrRmcNpGb/mYJCSm5JANRQ6k2YU1atYsjspaq8wQPkQNHo+j6brLmS5ZJUFEFiE6g0qNqFPlyhDFZkMCr3QzjbiCerhumsCmYjNLyJSGSqnlR/jpc30qQjSVAHhSAF5hUioauoyqqzeWkBTihxZyQWcEPcUJawJhWRhFlTcQo9QdP2MXmyGcqfKCB16HXV4oBqn0LPXc3H2LxDNK2DaNTz8/tHTiksUAOHNSz3fSvKKFVGZtQfO3rAHZM5T6szEb/tSGZg4Rs9PB6c7iFZaSpqFyeg/PtFkAkcvsD8oWgImhfr9/WCy5mhtSw8vnHJUpwAKu766jeNrsr2MnTg5GRL6hz5AANcaQ7ZOyISxxODwqahaqTSL4BCSSkkWpp+pxXTZ6R7bB/4fIDBRf+5XS4Ter+MbmD9mZEqgQgUu1X5G8ZZetjD4vG4H2cUZiTZJoAQQas4uG1qWu7C0eswfYHdJBy0SxBUaBtqlrco08NhSBlBSXsybX3uW5+EX75aXbJTV0kCu+Zx5Rhl6tyVIrJw5IYkn+zKzaC77etobTPloADLTzCGbxALecJDtdQUy5ajViySQNXdINObQ9L7XluxQVK0BmAeFVBx4b0iZLStBmz5bH+cVbBUtShbQqB9TCv8AGBwpMyWCBYJWPMJRX7xr97O/8aZUv/SoZ/8A9aAd/wBRjLxGInzVFCly0gXeWlPl3iXb1rF8YJSq+0FqFTMLGxIKQ52fXaKhQUG4grZLgf7co1MSf2OpnZ91JY+qRlgE/EAJbOQKOBkR6BvgfqtK8UzMUlIZTqewyzGBs9EirUuYzJSF3cjkQv6NBV5FpbOR0EkDk5YlvwRVUkZWC0B7ZyjKd+JKa00KVQwXnzkgEKSJpIIUghJTzDEpJeuzeEW9m8ehGIH8JgQpYUEFdP5aVK4nKVKYgHdyE6hzC3ZnsWrF4sPLkdygpMwgErykkljlCVEsQ7OHHj9I7C9m8PhEHuUMleUuRVWUMH0N9k3PhrIjKtDEAE3dv2EDcR1c4Br/AC9Pz5jEzVvz4xrHNexUqjomMXgILxAqGQueOFUDC+vOKhf5SAC5o7Ac0SAPg/eAA0USS4IU6a+8CDWodiPEGCYSWoEkK4SQ6b72eAJwa0uwYmrEO+obnr47x2ROFiSkihozVpypbZ453dDXaOFKwCipTxB7GhofCPIz8WQVDLlBoUmrN1q8e0kzqlAvRQIcUrRnLijg6MN4yfaLs9KwFBLLfpmDE0G7BwNQC2gisL8FYy0IK0ks4ep3DEijUN6/eLyz3TZa5qZqppTYnkfx4tIRNBMriKQfd1s4LVv82eCKkDvCgA5RUAAn3g7K5gtRtC+8aoPf5eskLdIDglFXA3FK2NdYSn4Il9EuVPyIDs1zav2fdwctalAZaBLMpQYuQ9ACdBbmI1MN2cgBihHiAaMKM3IXeJ5aPi8VP7OlguWAYEjN5tS33gk7DpUAhAB0DOpXvWAF7x7yR2XKDZZaeXCh+X48Pp7LNTlfkMgTyern4dYm+rIODwmB9kZk2qz3QO9VF9gPD7xv4P2ClCi1LN7MBubpNeUejmSSlB4GOo43b/0c+Uc7KxiBRQIJ3zMbmgWrMetfhGGXq5Xpeo7gOwcOhsiU9XBPnfepjSndnIITUuKAlwR4hTwIocuHAFAyFfA0Ph6QVS0hvf5g94PJr9IxuVprfwyxsaAVTVv7iXPjzihUsf1D+1NGfkSfSJiMZLTwsSrZ1JLa6hozO0O2ShiUKQg0RlW5PI1UPKtofG0mgmYVDKTML6AliLaXEAThpVWWoUAuQwvdqdXHxhbBpSsnNwlqhfvaU91RF9nhv+Lyq4VAcgkrH/5FU8h9LmJbG/zFcvL3c9GUBtFKPmk1JavIPaG0Y2eqq1Z07d/kV5JkjyeM7F51kMZd7JlhKz4hKucXPZKgKSl1/wDqXtolvWNJEeDE/tSQSEKwqs1khHdlT2pxBR8eV3gU+atDBMpKTvPTIQW0cJck82EZs3CMplyiNsxoBysmInDId6ip91ak7vQFvCC5HMfozie2lhBExEtJOolpUNWbu1OLXIJ6Qphu08yqTWLs6RcncmaKfl3js1BcEKHip9ht9YvP7QATxy8MrnMbrchhBuU9a6DxXabEgKSshuN1EtyCpdK6uPGCjtkqScpCSP1KXLUrwEwFPgEvaLK9p5GVyqTJBGbgnAuKioCk9efMFo8ti5RxS8mCn4mYsgDiI7shNVPwpUnk9+jE1IG0nAY+bMBRjCkrZIWqUlRcCwmSUqboADWrXP0LsTs2ZJkIE5ffz655hepUq19Awe7jR4+e4T/DqdkdeOUhRSHAlzkkFuS+Ow2j3fZSzJw8qVnz5EgFSnJUdSX3U96+MXGeV8G5igTZjyZ/hFCzAuOmvpT4wFc16v8An0jhm7g/nl+ecaOcXPE7yB94Kc/QfmkRUzr4/IwwL3kRKoAZkTPCA2ZokAEznHYCfH2IYOehrTRxvr+UUXhgTRId6ub06u8PLSl3fS/54wHFSFEEX/tJs9/x/COOXTskkKyirMAoaUIID2qPPeNEpCgyhcgg2dtqUI/HEY3ZeGmJmBMwkoYnTcOxIo6XpXobRprBQMySWfVm2fZrG9o0va4YwmECSoMzihvYmgfqzfIRpJH4G8eTxky8SEpTdrE/0nnyqw8OsauGWFgGqdgfnTlbr1h7LQmbTf8APHyhjs7Cd4TmLAc/EP4OTTXzWXglLcJCVW4FlScwcGpAPNmq8a8qTlQAUgEgJIHuuzB/5QcDm0TbpQsrCoC+FYJZ7pUfiY6udMdhMUCzgFkl+QZ/MD5Rm4iVMzMlU4/2KZI6ZjTz8BGng5MxKQVFTtV1FavGrP8AeMjWlqmlLrUQX8BTXgH5rA5mHBIJLtajb24aPy/e0xAPESSbVBJ9Tw+DabRaVOLENa3Cd+tPy0SNF8ThHbOQEPQrUCOtUEDz8YYw6FJRkzSgCGBDMXNWFjfaBKmrB18H+LwpNwCFCzcyiWR6oItrDkKtAyJiABL7pQF0qzh7M1w+mggUuevOCEIcbzVOAeiGv0EBeaBctoSlLHQWS0Uaa7lbKrVmPmC3nFQabM2SMSllpSCDQoUSQWOuXmaERnqlYmUoDNMKCSMyAVt/ckAFruWaFZQmn3pniokdHKVMPIQGYCkh1pNW4Ji1N5q+Uab32zmNnR6emZSqFF3BKMqv/m9/tF5WIn5STMWCHoJUxY8VFQTGcAhSwQ7kN7yn8c3lpbnBDhkqYZ1DSsw89CW8DCirBF9rT0pKVTApNiGQVVuCeIeZ18IUmLe4mpo/LwYpp5xw4ZUkgomS16Mk10qW36mGsZ2jiZcvvJqhLRrnCa+Cr+Du/OtfqXXReXKSR71moXPop/X4R2bgJJH8xMuxFZaVEA3YqDJJ3FqRiTfa9MrMpM8KIAZKUBYcCnERla9vtGbjv8Q8RODFNRWuU8jQIS/nFTCi17fsDsLsmeoSu4SmeEqWplzQDWrFa/dqGzAR6vD9hSMLk7mWju0hRLgzFUeqGzPVwQ41bn4v2E7KQiYcQWUqYl3KSAHZwBmNHzXrQWdo9mJjl+FzR8otQs7O2rRfGscs5s/MmBmrl96qQBaxccINAxA+MKrWG0OgymBlRbiUSLs7kFy/6mNdhv4DUALebAegeHIzyoxU5JbnTT7RXvOfw+sVKqn4i0c7zx8fn94pAr/K234ftvxKqUJ6U+BgJWPz8pHDM8Rz+5gMdSh+fSIFNv5D0EBKun56xzvN2+X5beGQxW/PyiQChr8PtEgD5giWQfEH0q37QDEyAoM7EFw1C+v7QwaMwvf1PS8BnqSwoz2YbbvQdOscTuUGJNlAuNSPWhr0gsnENSlb7GlaQulANT4bGlL02gc8DM9R8DZwa/lIqDZ4oCQaBiRSoIYU15/jVFhZ5QtiSQqoNtajcbhV3B6mSpxUA5oQPoCLV0+4qfCywtJspnbzIII8gXi4bfw2DSsuqaM1CyAVag3pqxcDaHMV3iAVImJUTYZFlRA2Ocs19B0jzOGnzUAkqUoA2arPThcOQKHWm8eiwqkzEBbs5vUOx2FX6GsRYNlUfxRU5SkOR74fxAKnduYjdSCwcmjWOUbV4qjVi+m0UkspBKD8L7U1gIlNf789Yzp7cxPZj1JmA7ifM+biB4DBd09Csn9SiVq82oIN7oo8CzLOvraCWjWzUzFqahH+37/WBzMSVOCpg+ia+ZLekAAAqVHwAPr99I6FZrIO1gHtqXfoHiplS4yIoM4BJa5ZG2gy/OBOGIBUeVvg0NTZAb3STyP28IGvDGhCABtQn/kRCg2AqUki3ianwex/KQIAEm7i2rA2+HpD6EkVKG5nIKeRYQHEY6SAapCtwpR+AZ7GKkFpVE1TMgFRNgK+cGOGmH3ku+/01gWH7ZShLAgdEmrblrxeWn+IB4nrXjdPQNr4QwGnDlCsySxALn3mFi7mEV9iYOYVTJwxM2YQq5JSl7UyghhapTS0ayuw0tVKVeTwrLkJlmicp/tY7aj1h7sLxQ8FgezU/wDcRNEynGJaEvb9ITkSb1Ac3jSmHs4qKkqL1IUqWz1JoQnV7Uq51gErGArBWFECtS5vqNenWCe0vssuenMiecNLbMwlOVUBBJQoKFgWanmIqXdKxt4SdLypMgg9CDoHoA++2kGTNzmgNaAXL7PrWlgY+fezXsviFz0TFzxOkpVTKpQ71KVFKhoUlgfec0YsDHv5uV6WJahSrodAbdQxprGsrnzxEygEA7OfWnWlg9xFEzGDVqHB6i1SzHeOrlkAmrWqCCf6hTYhj0rAiC37/S0VEdDg7U1AcGuzByDyI+Nahb8287aeR6UgJWdgepf50jilaCldco52NoCHrcO/X5GsU7w9W1H7CA57U8mMd77eo6fQv4QwuJj/AI/ztFgvT9/r+c4EwNiOoY+b1ganApXe1PQtpX8IRgqG4+HrrEgHejw2zcvmQ/jHIA8ClwA9a6Fm6wtipCV5QVEFixSpttbem8GlrFcxUmlFBLl2LOH917tUQGbiVpDtmBD0Fwdq8to4pt21RcgvcEKoXDn4P8Qz2pHJyhUFiLO4PWr367+TCcYSGTmD++hjYEWBoWUx/diBcsGpys+ofW73h7KBoRlYBlAijbFmsKVrr8Y0MPMYOCCT0BVZtLv8YDlo36a2rFJcoh3fkNbFw+vI03ipdrlXxZWC6BxAuASWVS3IjTyO8HwHaSsomVSC+dNSQQ4cNrcMfkRGQjGrTOMtYzJWeE1FHLF+Wt418JPS+XOCsl+ZFCktR6NuaXNzWvBNzsrtEzEuFAswtXoxO377aXf6Mlug+8eJXMXJmd4jKhKzxuMwUAQyqAtR/TnHskTZLJWlCWUxSXSAQbGIs1UWDoxQAYBz1v6PFZuILEhB6fQ2J10hbvkrLAimiHU2+7f+xEP4Vqgkh90iulHJppCpykZONlFgSytiA5bXVx9awWdN/SSG2cMfDSHZ0pKgx4q6h+dqdYEtKWHu+I+NX8HhaVyUCyzafnKKlNKk+H58IqcooSAn/TQV3GnnB0yAkspRdudvmLcxBd9QvzSqpKWql/U9RElplGig2tflUesGnyQuzhqu9PExRHZoBDODuS/kw/PgSfZ7lL4nASzbyuPvCsrDpFnQerdGNj4/KNKbgSU1/wCIf5j8aBScELseRJAB8d6w9nA2WbTF+Y+UdE+e/vg6t3Y9S+23lBElINq0dyPTU9IPOWrLVCBYUKgQ1iRXKYfKlxhdWJmM7otcozDwcfghzBYaau6UzQpgM6OE6jKoUe7MxhZBnJZaUSy2rZlAaUKWJbcfB4V7VlScYjLigQsD+WuWpSQC4dWUOHa7p2AId4O+6GvhfaKUicjBBs6lFgJhmCXQrU5J4UjKrhd6s2sOzEIDDMSlwApi1mNNwBapoL6YXY/YGHlBK0JlAJLgpJKlEgZveUpSAAL3IKhQtGwntEtlS2UhiSCpbH3kj3tndhe2kaz8M8vyYOHU7uQqoy3NKkAuQWo5drawoFZdmYiqW0IfmQS/40FnTCtaTnBVZIW7kAvlU7s5JFS9usdxKsuUHI5ZRIKS7mgo7Meg02MVKzuPzAJc5T0JLlnoPeoX2FdhflXq5oJYgG1nPWKrmlzXU2sDUEUAFqOmjGmjVxAVqFAu/MguQQ9Wpto7lxFs9IrlXpXT6RxE1iXY0pcHTWj6wJU0btff10PjWLKmubWADMAKUt8fO8BDZXc26EavYajpaBFTaA/n5pASssKkirDnR3r9Yv3nDWlRp/dVquBvo7QxpdSw+no8SBKXq586+cSGHjO5qzCwpR9Q96+H7LBDZhLCaEcL8TC9XYXNttYaQEqBdwdlX190ljRhXYxBNK0BPGBVnACqkmhUK338KU4p4dugcHNzqCSClRskjVn4Xs+j0Jo7xdaiWUGP5WCTZVi4GjE03LOTzMdlEbOL0Vv1evg/pC8DRPM4pQjzZtngypiFABdk2/0lzY6VfxPMvXtHFJUs1qRZmOgq4DnmAQb3iuRTPQioq1fHR9jTzpUNeZgwchcZpa3CWIuKnZqVF7EagFlYFGdSzRRASBVxUmhFqHyOmoUkgDMLWNL20sR6NFFK7yWpIJJTlKasaMoDRwQCPxoqCjrmsuo4Fe8CxANHGo/cM9Ybw+AJCEniy0dKQaUy2NG8nPKq+Gy5VZlKcmhY2NnZmoz9LUgGI7REg5VmhBY36izHp0tD7Jt4TGBJylwRuWu+lvKNELK00c7Eam1hfWPPYPtETkDIFNxCtHdrW/ZjAZGEkqUtaVJC6gujNUfpUFHZNwHTU7gHjqlcdvVpxoFyafGOfx+0efTilBmGZI/pymnCKCgoTYMWF9+ox6woZsuViT+lQA1JGg1oS1zrDkxZ3Ctw4onaCSl0AAAq9KN0arUFBvpWMb/N5NCVht3BAbc6dLlxpWG0rCgCDcPYgsQ4LEDSL1KzssaSVJZyQ4rsQ+lIMJ1GJDXc1+4MZGbaLBZhe3BysbqcUCGJHUBTeQG8WlT0pByEB901PjURionNWvIh4Y/iyau/Vvm5MTcByrUmYvMxo4oQE5gpLh8x0GmxeKpw4UxU5YMMpoGrs48Q0ZqcRWwbx+tYZw2Oylx4jeFxOZ0ycMhRcA0D2H1PmkDW8Kz5ss0Lg+DP0N9ecamGxslXvnL506EeHpDU1cgggqEwaZWKjQliKOzHiAHMRFxaTN5qZh0hQKFKK1UCUgh3GrH3d9bDeCT8YJQQmYckxa2QFUSSq6iTwoOQUzEEqatHjQThAQqapSZUpJJS6rZfeypCgLuHca1Lxg9odtyw8qRLmzSugX3ZRLSCGJUuZVRSW4codiAQxh4yq/V6EzphcFQmEpAypWpQ98uwCq0SxIa/Mk1kFSSUqJIBuwL6grBId01AJeiRGbMQhCyqWkZWLDiF2G+z3J2L6xU0ZtEWd6N/VUJoHc0BYEXam3FlcjDjUaEuMrNVtWLkKF/0lgTFp4QlJyqpdijKTYBi7e6p7u4swBigxgQmgSFO4zB1pCAQEE/7QOEP4EQuJKlgAJJIqaE34gae66W1Joegc8iyRdU4qUMxoAGKj7oTXh+Qq+l4GVu+tbs5uXJpX0uL6RQSn9RW6XYOADYAqbiFAQ3IVq9ZrnMQ6glnUxZqAONHp6RURZpDMqXPiPDUcj6HWhqVeOrN5dfGAFT6F93I9I65HIeH0t9thFJXTNY0vt9SDeJFRMdL6OBRn1NNYkA08NPxKwxSsgKeiq0ve+sNKxQSps7sPdYknUkeG0YOKC3BCDlN2FX2o7UIod4c7KSsS/dJuA9HFD6/ehrHNlj4dm26VC1ajcVofHz2i0jBqUTxCz8TNsAKNrr9ISwuLT7pDHQKd/M60uNoaSCnVwbJdi9jUbRjr4KWOYjDtwrDFNeYo4Yh9NuUclJKXAAbUU3LuOQ8/ixKxSsqgMuVZZRqxbe1R4+kVky1Jo2hNXdnoz+HRze0OeO1QSWlOX+6laDo4F7X86Rn4zCKSc0oOXHCWSC6qgsaVevM02exMoqDZQE0KetaipAOmvyK6sccxz0VrpelR52erRUp0VUluXDuXCnoziov+WxO2MSVKQMqSMzFwDU6VHDRmLxtlRZ9Gq/Qbbb7E9QpPzA6qTQlJJcf2ne1aa+NTx5RRexsIZcp8uYrdTLS4dkhuLhOzM3umsPZDnymWQsigWEh9snEovdmNQDRxBcJICUjKoOSVVZVy5YKAar8JLecQ4CWD3q5aApWZsgoLUYEAE0LKcClLmDe1dKdo8JyKQJZSwKQVE8SVXcihAZjtbWK4OT3kszRYE1lrAILAgkhjtQgksUvqK97kTQzFZWYkkpYE5gOIKFzwhrUJrFf4kTVcJSFgjKklYVwggZyqWHl3sxTqRVgIrElLTEKCmBT/wBtZdIBQQMzJVeoQb1YGpLhe0UqFqMal72NG0rUE1pVo5hsQohRRKIUXKiBmBSrTKEsVBQLFhYAMaxxU0qDK4k1UWJFRSqFBQAcgOQSGA5xXLSbNm0YsJBUUqYOHAVRV6shQKcr1zBnBdoOZpFDfbX7RhTpJoXUFpUq4yg8QHCoKBJfLwkUNnFi4fGrQkyxmIJBynKK1YJSA7F2Yamr0IuZIuH02RM3iP8AgjOHabqUAxypHCnKCCAXzB0kvw1ALu4ewtK7RSZZmTGlJduNYJdiR7u5BGotUPFbZ3CtJKoshej/ABhZGJCkgpIKTqC48x5tDiJqE1DqIY1oNfH+n15QJ0MiWHAUvK4J3sHs9HoA+8aqMGjuFLQkqoU1UHBqxNXSxy2B6qdhhGaV3ANSX16O7sNo3ezZkxUtcpCaFnDB+LhDAmpfVqVrYROUXiUm9oAnOxzEEMoAoGYM6QlgSBQFqF2YBoUUpydHZyMzkBrAncPpfS0PYpIExfemYSkKDhiouGSFPahJLcma8Dl4MzFAFRHCBl95XCkMEpKwaBiXKQkZmoksSyKsyyZ4QeXxi0uW7sU2JNQLB6PrsBU84MuYlCgpBWCDmSVAAtRSDQlzctagqYouZLZ2Xma+YNmzOS2W2WjXfXSL2y467Odniaoju0rKQSCJeXPlITmAU2axTUuNrwlkYBRF7Bq5TY2AI06xYgcXEnhSGIBALNw+65UXuWqDWtVp07MX1oLCwDacgImKvQuJxKlVLZXLcIS78k2sKOWgKFmreLDxqwgi5qQEtmIABIVbOb5QCzEAcy3KOqxSiorACcxfKEjJdwMhGVhcAvFFYHMxBNTU0FWFAGDeAEdCksK3el/iPhEK0ZEgBQWl7MB7z1IqotuzMLwVeGYIUVpUFlyEKClB6qzJpxM/JwzwbHAHILs3n94kCCrsKecSKRZXhlSCgpdmIJSoE1SxYhTMRSguKhgbGlrUEgEqDUoUnVmd2s3r4ixUpbDiKUJJGTMlxZKupsTuwcBgTJYQFEipJUwBJcZQXAZrto9WYGMNOzo1KmZrhKcz63Ya8hTo1tYMk5kkEORmDkvW6TQ1IIjNl4pwcoYhgQxS3/toNfx4kyaSCCrNSz5g2YO9uQqfERNx2dxlIdlT5xVl7wMkjhUrY2FDqLdI9QieGYzHNySri5OQwb7x5/tLsszTmlZXAcpok3L7ev2ivZWAxKCOFkm4VlD+B16xVkyLp6KbMmKYS1BhuGI0PFpoa60fYQw6lJOZYUeZyg6gCjdDvCK5amKZiVJUzZ0B0F+YBZ7O29o82jGqTMCgczFxmrycizwph4Fr3kqUtvdNmZQ0q9C2mZ9PWIuQQAkINEsAHIawA1diAAB4hqeZle1iyoGYczAtQBnOleLQMdOgjd7F7b7yXdi9jl97kXSbMdhaJsyg2PK7bmSiEJkrJKiUrWVjKQp8wIIqC9evMRaTKmCpLUDJSkO5I6bn8EGThc7qVlUFEhIBUEkAhwwGUtXSCJxBzFJSEigDAsDao6toRXekRcvobSSsLNRyFdQdK72rZto6tYZTAgs7aVqLkuXANLULggQQYgDib/ULFy1mLVIenXW48Lie8Q5cNoQLNo3D0Y7XMTu9hl/5h3pVnIC08SShS3cj3knOeKzkM7c6lMycJYTMSZmdXeApSpRzFNH48ttSHobViYnsOUt1JSUqYl0kgm4dQqDV3te7QrgZ0woUibKQoNVyAQQdHHEFBzlfKdxG8soPYXHYgPKRKM8TDmQmWWWnK7kolJYil2Fq3jicT3hCCEuEgKIBQMwNSQSQks1XCXBerMPFGUiYleHk94kHMokd0tjWgCqEEtwsKMRRw1isq8zHOVmvfORlBZPGSoghLBsuV+jQB3FTECUAjvO+SWKXUqUyTncjIZamcuAoDV9BXD4tJXlVPlySAP5a1MCliSxcDNuJjlmFQK2w8pU0KKQK/qAoCAAx912oQ1XY7xoL7JC2CVrQGqJS+7SzAKGUhRANAdztBvRaLYLs6TJAVJUFZ0qzoTnUlKqEcJbKQGGZNCSzkFoJg8Z3qUqSFAKtmGRyLs50Li+h6nKx+LmJnKly5YM5IJCpjLUU+6lMtwDMJ0cAWBBYRTA+z4nGSZoxU4LWQsTBlEtrlSQpSgGc5mCSxqGLaS6Rcdt6d2vLSe6BMyapkply6lyzOTRIqKnfaNnsrA47ve8mTJASxSJaeJJUtJAExawKVzUKrJLRq4HLISiWlUzKlCciU5VBgpQFFDOlCWCsyi1DW7OqCZoZC0kVCjnIYu7cIJBsDUaXcvnldqxmmNNxUxHdplEICkqAUtZzkOnLn/oLlthnqACBA5k0pm8dmSFKYZiCeKq3yzAHTRi6WrUnnanZsyZMUxUpL5gS4o6jcOA3ExJ3tUQST2cpSACUIHvZSQQUqI/V+onIKlkhKSbXPEPWy/8ACqTMJXKJLv8AzAoouXzFBerNte4AMIhR4uVbULltuf5aN7tDCLQUJVMUwYErKiCxClBKi1Ef6EuQaOQYzcT2elGXMhYS4d+EEZ2PGUjKWcVsU1DktUyiLjSBO1/zxiEAgkkBmoXcvSmlNYbmIMwJWlMtLBikAhLh2DD9Skh2DOym5LKUMyiFJFFe6FNUMUjkQSLmh1hzOOe5Sd7/AGvwGMQQkpBOUkFQcsSLONw5gSSNj5xcpQ4dQoKs92fQEBnamzxWUUEOpWti+nheHzmuv4TfUk+Lf+UVSVZQohQSpwlRspr5S1SDeKIxakKCkrKVAgggkEHl9o6jFO+dYVwZBmSpTBmo44SBY1g2L7PSiXLWVhpiQbEXKgQLksUnQc2o5znz/VXznxv9r/heROSVHvCsipGVnzEh6k0eppyiQvNUAqz0FfCvrEi55Xjl46eb7TxxKVTrMtZCb1US5KiHJygAvdnpFcLLDySwy4jOMrf9tZdBUgggsSAcppQDQNIkZzp0h4maxJsQQCQwJpmuz3jBn4qrgMQaed6AVbWOxIMSo8ntlSU2D1Y86FzSp8o9EnGKUhJBIKkhW43qNankfjEiQspPAlJ4DtxcxaQzUL66G23rEn9myjOSsovMykWSaULNd25UtEiQdUPJTksojYn0j0PZmPXLkaEHhYg65ebUKnqNOjSJF3pJzAdvKyW93R6VygUa4enjSsb0qeQ53BVRgdKOxs9xEiRjljNmzz205BKSXLVWSz+G6X8tqpYft8rJ4aKVUFRIctUDQ2FNBEiRUxga8iwL3tamm3KM3tBf8wU91IIJcmpqD9d69ORIUhiS+yi2YLIIQqZbUI7xr2LNV42OxQiYlSlofLapDFyH52tEiQsj+DOGnHFJSkqXLDGiFJDsaPwfBoXxy04FCygKUw/UriOodRBNwSwa+kdiQfgnl5naeJlyxiBPXmWwZzwg5jQv1Hid4YwvtZPVKXMUQVIOYEFYUOE0zBTsygG/0iJEjWxL3Ps97XTZiXUAopSwUoJK2ypV74SDZgQGBuXMeg7E7QQmYUS5SUZlKJIN8s5SGNLO5vqAXZ4kSM6bZVNTMyEpDKCFMWLZjlABagF6X5GoB2tLySVhJUMwEwMTRZmSmUoqdSjmUk1LcJs7iRIk4yUYhUuWZimmBZlyyhQZ+GWcylCpPFYNyaKTilc2eoS0BMnMQkpBJGdKGcMKNwuCkAtloDEiQ1RkzJQSpaRUAqTxAEhlXBahoLc4D2vjETFE93kKnIyrURoC4U7kgXppdokSNIwBxCUqSqZxA5kggqcVCyq4e6Qzk6uTeAJlBju6WOjcT03oNYkSLhXtXKPzo8O4btNaZRlpyhKiT7qSXKSmiiHFNjEiQWFjdU32v7PpkyMPNSonvgXBAoQlKqENStvWJEiQ8el2T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22" name="AutoShape 10" descr="data:image/jpeg;base64,/9j/4AAQSkZJRgABAQAAAQABAAD/2wCEAAkGBhMSEBUUExQVFRUWGRoXGBYYGBUdHxQXHhgWGBwYGBgaHyYfGhwkHhgXHzAgIycpLCwsFx4xNTAqNSYrLCkBCQoKDgwOFw8PGikYFBgsKSksKSwpKTUsKSkpKSkpKSkpNikpKSkpKTUpNSkyKSkpKSwpKSkpKSkpKSkpKSkpKf/AABEIAF8AhAMBIgACEQEDEQH/xAAbAAACAwEBAQAAAAAAAAAAAAAFBgMEBwABAv/EADkQAAIBAgQEBQEGBAYDAAAAAAECEQADBBIhMQUGQVETImFxgaEHMpGx0fAjQnLBFTNSguHxFFNi/8QAGQEAAwEBAQAAAAAAAAAAAAAAAgMEAQAF/8QAIhEAAgICAgICAwAAAAAAAAAAAAECEQMSITEEE0FxBSJh/9oADAMBAAIRAxEAPwDWMXx21auMLj5QFB8wgE9k/wBR9BNR8X5rw+FKi84TMV30gMSAxk6iRGkx1ir+N4Yl1crgEAz8z9Piq2G5dsoztkDs5BLXCXOggAFphR2GlLjDgFsp2ua7b4lbdp7dxZysVMkNqZ0O0ZdaJY3jNmyhe46qinKzE6K3YnYfNdguDWrQi2irqTMCdTJ1ifiqp5WseOb0MWZs5Uu5t54jP4ROXNHWKLQ6ys/NtlbDXmcBPE8NHEkMWHkOsaGaH8P50LIrFQMym5q6ybasttiFXVSG3BnfQ6UexnL9q7kzrIQhggJCkjUFkHlaDBgjpUq8KtBgwt2wwXKCAJCzmygxtOtdoZseYfiqPeuWlJz2sucdPMJEd9j+FVeLcz2MMAbrZQbnhTBHmy5tz0jrU+G4Kls3CpfNd+8zO7HQQApJlQOgFKXMvCrFvJbXOSHNw5ndgXJ+84YnO3STsKKGO3RkpVyyLGfaJhzqbq7geVh5Qdie49qr2ebg5ueZSq6goZzD9mqi4C1cUZlAiSYA1M6b9BOo60Mx9tVUqIytKmAB6SANqf6UI3Ca892yDLZCOjwDt0Hao154U285MAMqH0JEyD7UnkFBBbxD0LKug2AnWao3VzewMwIjTrA0NDojt2P9/m3yZlM9R2NUbfPwKk5gpnY7Ck+64KKrD7m0GJ/CqkDoAPSJoXBWapj63N5bUHT3+tWcDzKc0E60jYOwc4hlM6RHpM/WiNhWS7l3J1kbfFZLGglM1rCcUzICJrqD8LuHwxvXtSNDrNBzVVxXEVQPO6KWI9O9L/HOZUQjz5YJDCNx3HrSvjucs+c5gWIKqZ/kbTb3IqiHRzNEscZRgDIEtlX/AOjlDafX8Kuq0ie+tYrY5jORLQ1fPKsTGWQ6/m8/7RWgYfnfC228I3PLbQA3P5SQFEe9GAxrrxjFVrPELbLmV1Zd5B2FLfHOZQwNtZjqwNak30C2krLnG+bBakIMzbTBgamk3FYprrFnMNH3j1/6r6xN/wAQhROnU9RvVK7ckkDYaH2qmMdV/RDlt9EWKvFZ1IPQbyKo8QshVUkkswJ9B6V2IxQDQAdNKpM+Zcp1IMVtmAzEXN6hW+ddtRFS4zDFa6zhww03iaFnFe6NNahBAj1MVNibDL7T+NW7FsIPEYAdQvUD19aXJpfZy5LmCwwtKpYhS0ifSrWHZWuKV2iAO8b0PfE27swCBoSCZgSZj3kUa4NwoCC+ZYYkL/M6xr8VPJsbFDtwtf4Q211rqtYPFDIIQRXVPTHCbzfijMfWly7acIgVl7ydZ/Zii3OTeY60uYfF6EmDGg31qiPQXYZw1lSBKZiwzEwND6frXmHe2LxQXC0icra5T70Hu8QYjyk+g7DtVA4phKgQTuZ1Ydq07Ua8HzAq3CS5Ct5SsiGC6ZvamORkzZreRu5120PrWeDzLDDKABAEGQPX1r6u4wiBuAAYn7uo096ZCbj0A8aY84J1ADKSSDpA0qljsYuoiDMz3pc4TxFrfiFixJaAA20elH+H2fEeWbQgGfenxyX2JnCuitisRmnoe/ehyLBM0T4hhBEH7ymCQRBoWLv7+K3gGj7vvLGYjYmJih/j5GOoqyEL2yRux1J0Aqpa4YzOAAddR6+vtQtgn0g8RydgNdKnvk3mFpBBMSey7z7gCPmi+E4Tbt28zauQdFkk/h2613AsGLeZxoWgEkf5ab6z1JA0pEnbGqHJJwrCrZK27agsZl20aO5PT+29TYW2GuF2uHICPKpnxOhj/mhnEeJFnyh4SdVQ6t7kj9+lXuX2Q3iziY/lnRR303PvSpFCVGiYC6WtqVhR0XtXVXwWJJQQSB2GgHxXUoIQucRLGlXFXyigaU2c3tlYkb1nuJxZza6zpFMh0D8kt280xmr6w8EEnp+NUpmdZqThuJykg6k/SjNbotpiiW3gEfSp+GEEt79pnWjHBPs4xmLGYJ4KxmFy4CFYdAANY9ap8xct3eHstpritcdc3kBAHmYbn+k9t64zdXRHfx4knTLmJOkHeiFrijtYyKYXf4k6e1KaSRrp6fv1miWBx2hUt00rbOaGDh62yW/i5QZB8pPz96rS8ItN93EKSOkR+ZpXwmIBMbTrPp2qW4+hYMSRP50yM6XJPPFt06Ge3wYTmZsw6EEAj28sVK9ptQGYZhEllkH0OWlbg/MjoVVtUkTP8oJ3FOpwxI3HcVVBKa4PH8jLn8aWrdr4dAuxg2W4rMxfLtMEjsTIilvm3i1w4h0JyrpAWNiN9OtOZwZGlKPNpR8SVC5cttBmHVhMk/jSc8FFcFf4/wAqeWTUndA/BY4BWJkkDQbyaOcJvG25DqyyYjqB6igHL/DPGxC2zrEscsywGsafvQ02Yi0buPvLvN1goMjQHTX2qSR6y5ND4PdBtLtXVX4XhotgEGfnsK9pBom85t5jWaXjqa0bnc+Y+9Zzf3p0OgX2WEujLuKdfsy5PtYx3u3z/CTyKAxUm4ddxuAKSeEYdbl9EYwrGCRW7cvcMwuFsC3bYKmbMTcNqc2k5mLSP0p0FbAm6XA6WbqBQFIgAD4AFZ19rfCPFS3eRgXtKy5I1ZWIMqe4jamnEcbw6CWvJ7KAfoARSR9oPMtkhPBZWMwSNxofT603VEbnk7iZQbsaMdRoQRB+fWuN4dKJYnFLcJLKJ79/eqFzDr00pbgVLI2uT5XERA9K9OKPfSvP/CnbX2qVeGHsfms1bO9h8YZDcuKigsSdI37da1nA8GxCWBL+IqSCS3ToCOtZ1w/h5Rgy6N0PamvALiMujNl6xNUY4uPRF5VZeOw0uCZhpFD+McseKIIAYbMND8+lFMDbu9XJbtl0/EbUSWxeiShPt+dHOV8MghieOW0eBH4HgL2AutcIDBlKRtuR1+KHY3F58bcdYhmB79p161omJ4V41tlaQP3+dAMP9mNwPnR1CjWGjT0qKcT2sOVuP7djLwW43giCa6iHDuEBLYVroB9FryprKRD50wLsxAFZ/e4PczbVtfMHLxdj+tKuK5RM7kj3FNjJJC2mZ9Z4NcnaR6HX4pu4LesWrbC5Zd33iCQfbpRC3ykRED61escrmV6idQSf1o1kijHFn1/iNtoyJcHZIhV9oOlBOK8Oa6dBB/qA9JM/2imq9y8nhghMp66/p+dR2eCJlhkB6hhE/U055YivWxIt8puTJe2QOzSfyivF4Gg1JaPYaH1I0FPY4GgGmaekZRpXf4Gkag+uo3rPbA7SQmrw60vmYZvQBh+/7UY4HwfCNJurcG0Q8evaj44Fb9vgV6OAif8ArWt9kTtGWMLyzhHEoNAP/adPer/DuWrFszlAcGQSzEfQ60NwHCAjyoJjpMU1WgDE2xIH+o/j70uWahixJniYR1aDAHUiI9at3sIxX/MA+Br+dfKCFgoI/qOlSG9IHlGm0H/igeWwvWl8APiOCuWhLGQdIG9QYO4xYBpCzr7UduLnMlZPqT/avbdgDTKPb9mgeSwowSJrboBCkkDSQB0+K6pltCNhXUiw6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787640" y="5085184"/>
            <a:ext cx="7653057" cy="138499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ar-EG" sz="2800" b="1" cap="none" spc="50" dirty="0" smtClean="0">
              <a:ln w="11430"/>
              <a:solidFill>
                <a:srgbClr val="000066"/>
              </a:solidFill>
              <a:effectLst>
                <a:outerShdw blurRad="76200" dist="50800" dir="5400000" algn="tl" rotWithShape="0">
                  <a:srgbClr val="000000">
                    <a:alpha val="65000"/>
                  </a:srgbClr>
                </a:outerShdw>
              </a:effectLst>
            </a:endParaRPr>
          </a:p>
          <a:p>
            <a:pPr algn="ctr" rtl="1"/>
            <a:r>
              <a:rPr lang="ar-EG" sz="2800" b="1" cap="none" spc="50" dirty="0" smtClean="0">
                <a:ln w="11430"/>
                <a:solidFill>
                  <a:srgbClr val="000066"/>
                </a:solidFill>
                <a:effectLst>
                  <a:outerShdw blurRad="76200" dist="50800" dir="5400000" algn="tl" rotWithShape="0">
                    <a:srgbClr val="000000">
                      <a:alpha val="65000"/>
                    </a:srgbClr>
                  </a:outerShdw>
                </a:effectLst>
              </a:rPr>
              <a:t>أستاذ الجغرافيه الطبيعيه ووكيل شئون التعليم والطلاب الأسبق</a:t>
            </a:r>
          </a:p>
          <a:p>
            <a:pPr algn="ctr" rtl="1"/>
            <a:r>
              <a:rPr lang="ar-EG" sz="2800" b="1" spc="50" dirty="0" smtClean="0">
                <a:ln w="11430"/>
                <a:solidFill>
                  <a:srgbClr val="000066"/>
                </a:solidFill>
                <a:effectLst>
                  <a:outerShdw blurRad="76200" dist="50800" dir="5400000" algn="tl" rotWithShape="0">
                    <a:srgbClr val="000000">
                      <a:alpha val="65000"/>
                    </a:srgbClr>
                  </a:outerShdw>
                </a:effectLst>
              </a:rPr>
              <a:t>كلية الآداب جامعة بنها</a:t>
            </a:r>
            <a:endParaRPr lang="en-US" sz="2800" b="1" cap="none" spc="50" dirty="0">
              <a:ln w="11430"/>
              <a:solidFill>
                <a:srgbClr val="000066"/>
              </a:solidFill>
              <a:effectLst>
                <a:outerShdw blurRad="76200" dist="50800" dir="5400000" algn="tl" rotWithShape="0">
                  <a:srgbClr val="000000">
                    <a:alpha val="65000"/>
                  </a:srgbClr>
                </a:outerShdw>
              </a:effectLst>
            </a:endParaRPr>
          </a:p>
        </p:txBody>
      </p:sp>
      <p:sp>
        <p:nvSpPr>
          <p:cNvPr id="11" name="Rectangle 10"/>
          <p:cNvSpPr/>
          <p:nvPr/>
        </p:nvSpPr>
        <p:spPr>
          <a:xfrm>
            <a:off x="2428908" y="1268760"/>
            <a:ext cx="4876656" cy="1077218"/>
          </a:xfrm>
          <a:prstGeom prst="rect">
            <a:avLst/>
          </a:prstGeom>
          <a:noFill/>
        </p:spPr>
        <p:txBody>
          <a:bodyPr wrap="none" lIns="91440" tIns="45720" rIns="91440" bIns="45720">
            <a:spAutoFit/>
          </a:bodyPr>
          <a:lstStyle/>
          <a:p>
            <a:pPr algn="ctr"/>
            <a:r>
              <a:rPr lang="ar-EG" sz="3200" b="1" cap="none" spc="0" dirty="0" smtClean="0">
                <a:ln w="10541" cmpd="sng">
                  <a:solidFill>
                    <a:schemeClr val="accent1">
                      <a:shade val="88000"/>
                      <a:satMod val="110000"/>
                    </a:schemeClr>
                  </a:solidFill>
                  <a:prstDash val="solid"/>
                </a:ln>
                <a:solidFill>
                  <a:srgbClr val="FF0000"/>
                </a:solidFill>
                <a:effectLst/>
              </a:rPr>
              <a:t>جغرافية البحار والمحيطات (ب)</a:t>
            </a:r>
          </a:p>
          <a:p>
            <a:pPr algn="ctr"/>
            <a:r>
              <a:rPr lang="ar-EG" sz="3200" b="1" cap="none" spc="0" dirty="0" smtClean="0">
                <a:ln w="10541" cmpd="sng">
                  <a:solidFill>
                    <a:schemeClr val="accent1">
                      <a:shade val="88000"/>
                      <a:satMod val="110000"/>
                    </a:schemeClr>
                  </a:solidFill>
                  <a:prstDash val="solid"/>
                </a:ln>
                <a:solidFill>
                  <a:srgbClr val="FF0000"/>
                </a:solidFill>
                <a:effectLst/>
              </a:rPr>
              <a:t>الفرقه الثالثه شعبة الجغرافيه العامه</a:t>
            </a:r>
            <a:endParaRPr lang="en-US" sz="3200" b="1" cap="none" spc="0" dirty="0">
              <a:ln w="10541" cmpd="sng">
                <a:solidFill>
                  <a:schemeClr val="accent1">
                    <a:shade val="88000"/>
                    <a:satMod val="110000"/>
                  </a:schemeClr>
                </a:solidFill>
                <a:prstDash val="solid"/>
              </a:ln>
              <a:solidFill>
                <a:srgbClr val="FF0000"/>
              </a:solidFill>
              <a:effectLst/>
            </a:endParaRPr>
          </a:p>
        </p:txBody>
      </p:sp>
      <p:pic>
        <p:nvPicPr>
          <p:cNvPr id="12"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989" y="476672"/>
            <a:ext cx="1019175" cy="6674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915" y="188640"/>
            <a:ext cx="8460432" cy="2677656"/>
          </a:xfrm>
          <a:prstGeom prst="rect">
            <a:avLst/>
          </a:prstGeom>
        </p:spPr>
        <p:txBody>
          <a:bodyPr wrap="square">
            <a:spAutoFit/>
          </a:bodyPr>
          <a:lstStyle/>
          <a:p>
            <a:pPr lvl="0" indent="457200" algn="justLow" rtl="1" fontAlgn="base">
              <a:spcBef>
                <a:spcPct val="0"/>
              </a:spcBef>
              <a:spcAft>
                <a:spcPct val="0"/>
              </a:spcAft>
            </a:pPr>
            <a:r>
              <a:rPr lang="ar-EG" sz="2400" b="1" dirty="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 </a:t>
            </a:r>
            <a:r>
              <a:rPr lang="ar-EG" sz="2400" b="1" i="1" u="sng" dirty="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الكثبات الرملية الساحلية </a:t>
            </a:r>
            <a:r>
              <a:rPr lang="en-US" sz="2400" b="1" i="1" u="sng" dirty="0">
                <a:ln w="10541" cmpd="sng">
                  <a:solidFill>
                    <a:schemeClr val="accent1">
                      <a:shade val="88000"/>
                      <a:satMod val="110000"/>
                    </a:schemeClr>
                  </a:solidFill>
                  <a:prstDash val="solid"/>
                </a:ln>
                <a:solidFill>
                  <a:srgbClr val="FFFF00"/>
                </a:solidFill>
                <a:latin typeface="Arial" pitchFamily="34" charset="0"/>
                <a:ea typeface="Times New Roman" pitchFamily="18" charset="0"/>
                <a:cs typeface="Simplified Arabic" pitchFamily="18" charset="-78"/>
              </a:rPr>
              <a:t>Coastal Sand Dunes</a:t>
            </a:r>
            <a:r>
              <a:rPr lang="ar-EG" sz="24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lvl="0" indent="457200" algn="justLow" rtl="1" eaLnBrk="0" fontAlgn="base" hangingPunct="0">
              <a:spcBef>
                <a:spcPct val="0"/>
              </a:spcBef>
              <a:spcAft>
                <a:spcPct val="0"/>
              </a:spcAft>
            </a:pPr>
            <a:r>
              <a:rPr lang="ar-EG" sz="2400" b="1" dirty="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توجد في بعض المناطق الساحلية، وتتعدد أشكالها وأحجامها، ويتحكم في تكوينها وتشكيلها عدد من العوامل يأتي في مقدمتها توفر الرمال، وسرعة الرياح واتجاهاتها، وارتفاع الرطوبة الأرضية بمنطقة الساحل، وتوفر البنات الطبيعي.</a:t>
            </a:r>
            <a:endParaRPr lang="en-US" sz="2400" b="1" dirty="0">
              <a:ln w="10541" cmpd="sng">
                <a:solidFill>
                  <a:schemeClr val="accent1">
                    <a:shade val="88000"/>
                    <a:satMod val="110000"/>
                  </a:schemeClr>
                </a:solidFill>
                <a:prstDash val="solid"/>
              </a:ln>
              <a:solidFill>
                <a:srgbClr val="FF0000"/>
              </a:solidFill>
              <a:latin typeface="Arial" pitchFamily="34" charset="0"/>
              <a:cs typeface="Arial" pitchFamily="34" charset="0"/>
            </a:endParaRPr>
          </a:p>
          <a:p>
            <a:pPr lvl="0" indent="457200" algn="justLow" rtl="1" eaLnBrk="0" fontAlgn="base" hangingPunct="0">
              <a:spcBef>
                <a:spcPct val="0"/>
              </a:spcBef>
              <a:spcAft>
                <a:spcPct val="0"/>
              </a:spcAft>
            </a:pP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توجد </a:t>
            </a:r>
            <a:r>
              <a:rPr lang="ar-EG"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الكثبان الساحلية علي السواحل الشمالية لمصر في منطقة رشيد وجنوب بحيرة البرلس، وشواطىء الساحل الشمالى الغربى وعلي السواحل الشمالية لشبه جزيرة سيناء، وعلي سواحل البحر الأحمر.</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6" name="Rectangle 1"/>
          <p:cNvSpPr>
            <a:spLocks noChangeArrowheads="1"/>
          </p:cNvSpPr>
          <p:nvPr/>
        </p:nvSpPr>
        <p:spPr bwMode="auto">
          <a:xfrm>
            <a:off x="325907" y="3226236"/>
            <a:ext cx="8532440" cy="317009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كثبان أولية </a:t>
            </a:r>
            <a:r>
              <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primary dunes</a:t>
            </a: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الكثبان التي اشتقت رمالها من البلاج القريب، وليس للنبات دور كبير في تكوينها أو في تطور أشكالها وتنقسم إلي نمطين رئيسيين هما:-</a:t>
            </a:r>
            <a:endPar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كثبان حرة الحركة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وأهم أنواعها الحافات العرضية </a:t>
            </a:r>
            <a:r>
              <a:rPr kumimoji="0" lang="en-US" sz="2000" b="1" i="0" u="none"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Barchanoied</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Ridges</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وحافات الترسيب، ويوجد هذا النمط علي طول الساحل الشمالي لسيناء جنوب خط الشاطئ.</a:t>
            </a:r>
            <a:endPar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كثبان مقيدة الحركة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وتوجد في المناطق الرطبة وشبه الجافة، وعادة ما توجد في منطقة الشاطئ الخلفي، وتمتد عادة في موازاة خط الشاطئ وتعرف بالكثبان الأمامية </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Frontal Dunes</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pP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الكثبان الثانوية </a:t>
            </a:r>
            <a:r>
              <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Secondary Dunes</a:t>
            </a:r>
            <a:r>
              <a:rPr kumimoji="0" lang="ar-EG"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كثبان اشتقت رمالها من رمال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الكثبان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الأولية المقيدة ومن أنواعها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الكثبان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المجدوعة </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Parabolic</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والنباك </a:t>
            </a:r>
            <a:r>
              <a:rPr kumimoji="0" lang="en-US" sz="2000" b="1" i="0" u="none"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Nebak</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والكثبان المتحجرة </a:t>
            </a:r>
            <a:r>
              <a:rPr kumimoji="0" lang="en-US" sz="2000" b="1" i="0" u="none"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Lithoified</a:t>
            </a:r>
            <a:r>
              <a:rPr kumimoji="0" lang="en-US"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dunes</a:t>
            </a:r>
            <a:r>
              <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a:t>
            </a:r>
            <a:endParaRPr kumimoji="0" lang="ar-EG" sz="20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ctangle 6"/>
          <p:cNvSpPr/>
          <p:nvPr/>
        </p:nvSpPr>
        <p:spPr>
          <a:xfrm>
            <a:off x="631687" y="2745393"/>
            <a:ext cx="7920880" cy="461665"/>
          </a:xfrm>
          <a:prstGeom prst="rect">
            <a:avLst/>
          </a:prstGeom>
        </p:spPr>
        <p:txBody>
          <a:bodyPr wrap="square">
            <a:spAutoFit/>
          </a:bodyPr>
          <a:lstStyle/>
          <a:p>
            <a:pPr lvl="0" indent="457200" algn="justLow" rtl="1" eaLnBrk="0" fontAlgn="base" hangingPunct="0">
              <a:spcBef>
                <a:spcPct val="0"/>
              </a:spcBef>
              <a:spcAft>
                <a:spcPct val="0"/>
              </a:spcAf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صنف العالم سمث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a:t>
            </a:r>
            <a:r>
              <a:rPr kumimoji="0" lang="en-US" sz="2400" b="1" i="0" u="none" strike="noStrike" normalizeH="0" baseline="0" dirty="0" err="1"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Simith</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 1954)</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الكثبان الرملية الساحلية إلي:</a:t>
            </a:r>
            <a:endPar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3140968"/>
            <a:ext cx="6420348" cy="923330"/>
          </a:xfrm>
          <a:prstGeom prst="rect">
            <a:avLst/>
          </a:prstGeom>
          <a:noFill/>
        </p:spPr>
        <p:txBody>
          <a:bodyPr wrap="none" lIns="91440" tIns="45720" rIns="91440" bIns="45720">
            <a:spAutoFit/>
          </a:bodyPr>
          <a:lstStyle/>
          <a:p>
            <a:pPr algn="ctr"/>
            <a:r>
              <a:rPr lang="ar-EG"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نشكركم على حسن الاستماع</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572000" y="1237402"/>
            <a:ext cx="4320480" cy="48936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هو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منطقة منخفضة خفيفة الانحدار يتكون من رواسب رملية وحصوية ويمتد فيما بين خط المد الربيعي وأقصي نقطة تصل إليها أمواج العواصف البحرية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Storm Waves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chemeClr val="accent3"/>
                </a:solidFill>
                <a:latin typeface="Simplified Arabic" pitchFamily="18" charset="-78"/>
                <a:ea typeface="Times New Roman" pitchFamily="18" charset="0"/>
                <a:cs typeface="Simplified Arabic" pitchFamily="18" charset="-78"/>
              </a:rPr>
              <a:t>ترجع نشأة </a:t>
            </a:r>
            <a:r>
              <a:rPr kumimoji="0" lang="ar-EG" sz="2400" b="1" i="0" u="none" strike="noStrike" normalizeH="0" baseline="0" dirty="0" smtClean="0">
                <a:ln w="10541" cmpd="sng">
                  <a:solidFill>
                    <a:schemeClr val="accent1">
                      <a:shade val="88000"/>
                      <a:satMod val="110000"/>
                    </a:schemeClr>
                  </a:solidFill>
                  <a:prstDash val="solid"/>
                </a:ln>
                <a:solidFill>
                  <a:schemeClr val="accent3"/>
                </a:solidFill>
                <a:latin typeface="Simplified Arabic" pitchFamily="18" charset="-78"/>
                <a:ea typeface="Times New Roman" pitchFamily="18" charset="0"/>
                <a:cs typeface="Simplified Arabic" pitchFamily="18" charset="-78"/>
              </a:rPr>
              <a:t>البلاجات </a:t>
            </a:r>
            <a:r>
              <a:rPr kumimoji="0" lang="ar-EG" sz="2400" b="1" i="0" u="none" strike="noStrike" normalizeH="0" baseline="0" dirty="0" smtClean="0">
                <a:ln w="10541" cmpd="sng">
                  <a:solidFill>
                    <a:schemeClr val="accent1">
                      <a:shade val="88000"/>
                      <a:satMod val="110000"/>
                    </a:schemeClr>
                  </a:solidFill>
                  <a:prstDash val="solid"/>
                </a:ln>
                <a:solidFill>
                  <a:schemeClr val="accent3"/>
                </a:solidFill>
                <a:latin typeface="Simplified Arabic" pitchFamily="18" charset="-78"/>
                <a:ea typeface="Times New Roman" pitchFamily="18" charset="0"/>
                <a:cs typeface="Simplified Arabic" pitchFamily="18" charset="-78"/>
              </a:rPr>
              <a:t>إلي </a:t>
            </a:r>
            <a:r>
              <a:rPr kumimoji="0" lang="ar-EG" sz="2400" b="1" i="0" u="none" strike="noStrike" normalizeH="0" baseline="0" dirty="0" smtClean="0">
                <a:ln w="10541" cmpd="sng">
                  <a:solidFill>
                    <a:schemeClr val="accent1">
                      <a:shade val="88000"/>
                      <a:satMod val="110000"/>
                    </a:schemeClr>
                  </a:solidFill>
                  <a:prstDash val="solid"/>
                </a:ln>
                <a:solidFill>
                  <a:schemeClr val="accent3"/>
                </a:solidFill>
                <a:latin typeface="Simplified Arabic" pitchFamily="18" charset="-78"/>
                <a:ea typeface="Times New Roman" pitchFamily="18" charset="0"/>
                <a:cs typeface="Simplified Arabic" pitchFamily="18" charset="-78"/>
              </a:rPr>
              <a:t>نشاط الأمواج بفعل ما يتولد عن قدومها باتجاه خط الشاطئ من تيارات تعمل بدورها علي تحريك الرواسب تقدماً وتقهقرا تجاه </a:t>
            </a:r>
            <a:r>
              <a:rPr kumimoji="0" lang="ar-EG" sz="2400" b="1" i="0" u="none" strike="noStrike" normalizeH="0" baseline="0" dirty="0" smtClean="0">
                <a:ln w="10541" cmpd="sng">
                  <a:solidFill>
                    <a:schemeClr val="accent1">
                      <a:shade val="88000"/>
                      <a:satMod val="110000"/>
                    </a:schemeClr>
                  </a:solidFill>
                  <a:prstDash val="solid"/>
                </a:ln>
                <a:solidFill>
                  <a:schemeClr val="accent3"/>
                </a:solidFill>
                <a:latin typeface="Simplified Arabic" pitchFamily="18" charset="-78"/>
                <a:ea typeface="Times New Roman" pitchFamily="18" charset="0"/>
                <a:cs typeface="Simplified Arabic" pitchFamily="18" charset="-78"/>
              </a:rPr>
              <a:t>الشاطئ</a:t>
            </a: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يساهم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في نشأة البلاجات كل من حركة الأمواج، والمد والجزر، والرياح المحلية السائدة في منطقة الشاطئ.</a:t>
            </a:r>
            <a:endPar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p:txBody>
      </p:sp>
      <p:sp>
        <p:nvSpPr>
          <p:cNvPr id="4" name="Rectangle 3"/>
          <p:cNvSpPr/>
          <p:nvPr/>
        </p:nvSpPr>
        <p:spPr>
          <a:xfrm>
            <a:off x="323529" y="1484784"/>
            <a:ext cx="4032448"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indent="457200" algn="justLow" rtl="1" eaLnBrk="0" fontAlgn="base" hangingPunct="0">
              <a:spcBef>
                <a:spcPct val="0"/>
              </a:spcBef>
              <a:spcAft>
                <a:spcPct val="0"/>
              </a:spcAft>
            </a:pP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أما عن كيفية نشأة وتشكيل البلاجات بفعل الأمواج، تري موريساوا </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a:t>
            </a:r>
            <a:r>
              <a:rPr kumimoji="0" lang="en-US" sz="2400" b="1" i="0" u="none" strike="noStrike" normalizeH="0" baseline="0" dirty="0" err="1"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Morisaw</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 1973, p. 193)</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 </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 </a:t>
            </a: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أن أقتراب الأمواج من البلاج علي شاطئ غير منتظم يؤدي إلي انحراف قمم الأمواج بحيث تلتف جبهاتها وتكون موازية لخط الشاطئ، مما ينتج عنه تشتت لطاقة الأمواج ويتولد تيار يتحرك باتجاه خط الشاطئ المنحني، ومن ثم تتناقص طاقة الأموا ج وتجنح إلي إرساب حمولتها.</a:t>
            </a:r>
            <a:endPar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cs typeface="Arial" pitchFamily="34" charset="0"/>
            </a:endParaRPr>
          </a:p>
        </p:txBody>
      </p:sp>
      <p:sp>
        <p:nvSpPr>
          <p:cNvPr id="2" name="Rectangle 1"/>
          <p:cNvSpPr/>
          <p:nvPr/>
        </p:nvSpPr>
        <p:spPr>
          <a:xfrm>
            <a:off x="3626450" y="129406"/>
            <a:ext cx="1459054"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البلاج</a:t>
            </a:r>
            <a:endParaRPr lang="en-US" sz="54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427984" y="476672"/>
            <a:ext cx="4464496" cy="600164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الألسنة البحرية </a:t>
            </a:r>
            <a:r>
              <a:rPr kumimoji="0" lang="en-US" sz="2400" b="1" i="1" u="sng"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Spits</a:t>
            </a:r>
            <a:r>
              <a:rPr kumimoji="0" lang="ar-EG" sz="2400" b="1" i="1" u="sng"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هي ألسنة تتكون من رواسب رملية وحصوية تتصل باليابس من أحد الطرفين، ويمتد الطرف الآخر في اتجاه </a:t>
            </a: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البحر.</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rgbClr val="0000CC"/>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تنشأ </a:t>
            </a:r>
            <a:r>
              <a:rPr kumimoji="0" lang="ar-EG" sz="2400" b="1" i="0" u="none" strike="noStrike" normalizeH="0" baseline="0" dirty="0" smtClean="0">
                <a:ln w="11430"/>
                <a:solidFill>
                  <a:srgbClr val="0000CC"/>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الألسنة البحرية نتيجة لعملية الإرساب، وتشير الدراسات الحديثة أن نشأة هذه الظاهرة ترجع إلي إرساب الأمواج لحمولتها عند اقترابها من خط الشاطئ.</a:t>
            </a:r>
            <a:endParaRPr kumimoji="0" lang="en-US" sz="2400" b="1" i="0" u="none" strike="noStrike" normalizeH="0" baseline="0" dirty="0" smtClean="0">
              <a:ln w="11430"/>
              <a:solidFill>
                <a:srgbClr val="0000CC"/>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قد </a:t>
            </a: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يتعرض طرف اللسان البحري للإنحناء، وتعرف في هذه الحالة باسم الخطاف </a:t>
            </a:r>
            <a:r>
              <a:rPr kumimoji="0" lang="en-US"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Hook</a:t>
            </a:r>
            <a:endPar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1430"/>
                <a:solidFill>
                  <a:srgbClr val="0000CC"/>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يرجع </a:t>
            </a:r>
            <a:r>
              <a:rPr kumimoji="0" lang="ar-EG" sz="2400" b="1" i="0" u="sng" strike="noStrike" normalizeH="0" baseline="0" dirty="0" smtClean="0">
                <a:ln w="11430"/>
                <a:solidFill>
                  <a:srgbClr val="0000CC"/>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نشأة الخطاطيف إلي الأسباب التالية:</a:t>
            </a:r>
            <a:endParaRPr kumimoji="0" lang="en-US" sz="2400" b="1" i="0" u="sng" strike="noStrike" normalizeH="0" baseline="0" dirty="0" smtClean="0">
              <a:ln w="11430"/>
              <a:solidFill>
                <a:srgbClr val="0000CC"/>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1430"/>
                <a:solidFill>
                  <a:srgbClr val="FF0066"/>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وجود أمواج تأتي من اتجاهات تختلف عن الأمواج الرئيسية التي تقوم بإزاحة الرواسب علي طول الشاطئ.</a:t>
            </a:r>
            <a:endParaRPr kumimoji="0" lang="en-US" sz="2400" b="1" i="0" u="none" strike="noStrike" normalizeH="0" baseline="0" dirty="0" smtClean="0">
              <a:ln w="11430"/>
              <a:solidFill>
                <a:srgbClr val="FF0066"/>
              </a:solidFill>
              <a:effectLst>
                <a:outerShdw blurRad="50800" dist="39000" dir="5460000" algn="tl">
                  <a:srgbClr val="000000">
                    <a:alpha val="38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1430"/>
                <a:solidFill>
                  <a:srgbClr val="00B0F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وجود مياه عميقة عند نهاية اللسان.</a:t>
            </a:r>
            <a:endParaRPr kumimoji="0" lang="ar-EG" sz="2400" b="1" i="0" u="none" strike="noStrike" normalizeH="0" baseline="0" dirty="0" smtClean="0">
              <a:ln w="11430"/>
              <a:solidFill>
                <a:srgbClr val="00B0F0"/>
              </a:solidFill>
              <a:effectLst>
                <a:outerShdw blurRad="50800" dist="39000" dir="5460000" algn="tl">
                  <a:srgbClr val="000000">
                    <a:alpha val="38000"/>
                  </a:srgbClr>
                </a:outerShdw>
              </a:effectLst>
              <a:latin typeface="Arial" pitchFamily="34" charset="0"/>
              <a:cs typeface="Arial" pitchFamily="34" charset="0"/>
            </a:endParaRPr>
          </a:p>
        </p:txBody>
      </p:sp>
      <p:sp>
        <p:nvSpPr>
          <p:cNvPr id="16387" name="Rectangle 3"/>
          <p:cNvSpPr>
            <a:spLocks noChangeArrowheads="1"/>
          </p:cNvSpPr>
          <p:nvPr/>
        </p:nvSpPr>
        <p:spPr bwMode="auto">
          <a:xfrm>
            <a:off x="327154" y="2060848"/>
            <a:ext cx="3888432" cy="341632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بصفة </a:t>
            </a: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عامة قد يؤدي تكوين الألسنة والخطاطيف البحرية عند أطراف خليج بحري إلي </a:t>
            </a:r>
            <a:r>
              <a:rPr kumimoji="0" lang="ar-EG" sz="2400" b="1" i="0"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تحول هذا الخليج إلي لاجون </a:t>
            </a:r>
            <a:r>
              <a:rPr kumimoji="0" lang="en-US" sz="2400" b="1" i="0" u="sng" strike="noStrike" cap="none" normalizeH="0" baseline="0" dirty="0" smtClean="0">
                <a:ln>
                  <a:noFill/>
                </a:ln>
                <a:solidFill>
                  <a:srgbClr val="FF0000"/>
                </a:solidFill>
                <a:effectLst/>
                <a:latin typeface="Arial" pitchFamily="34" charset="0"/>
                <a:ea typeface="Times New Roman" pitchFamily="18" charset="0"/>
                <a:cs typeface="Simplified Arabic" pitchFamily="18" charset="-78"/>
              </a:rPr>
              <a:t>Lagoon</a:t>
            </a:r>
            <a:r>
              <a:rPr kumimoji="0" lang="ar-EG" sz="2400" b="1" i="0"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a:t>
            </a:r>
            <a:endParaRPr kumimoji="0" lang="ar-EG" sz="2400" b="1" i="0"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endParaRP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مع </a:t>
            </a: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تطور الخطاف البحري ونموه وانحراف الأمواج والإزاحة الشاطئية، يتحول الخطاف إلي حافة رملية تغلق الخليج وتحوله إلي بحيرة مستطيلة الشكل "لاجون".</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67544" y="219998"/>
            <a:ext cx="8496944"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الحواجز الشاطئية </a:t>
            </a:r>
            <a:r>
              <a:rPr kumimoji="0" lang="en-US" sz="2400" b="1" i="1" u="sng"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Barriers</a:t>
            </a:r>
            <a:r>
              <a:rPr kumimoji="0" lang="ar-EG" sz="2400" b="1" i="1" u="sng"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هي أشرطة من الرواسب الشاطئية التي يتراوح عرضها بين بضعة أمتار إلي بعضة كيلومترات، وقد يظهر فوقها قمم كثيبية يتراوح ارتفاعها بين عدة أمتار إلي عشرات الأمتار.</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عادة ما توجد الحواجز الشاطئية علي طول امتداد الساحل في منطقة الشاطئ البعيد، وفي الشروم والخلجان وهي تظهر فوق مستوي مياه المد الربيعي.</a:t>
            </a:r>
            <a:endParaRPr kumimoji="0" lang="en-US"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تعرف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الحواجز الشاطئية التي تتكون فى مداخل الخلجان البحرية باسم الحواجز الخليجية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Bay Barriers</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والتي قد تفصل الخليج البحري عن البحر وتحوله إلي لاجون ساحلي، وترجع نشأة الحواجز الشاطئية إلي العوامل التالية: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نشاط تيار الدفع  الشاطئي وانحراف الأمواج المقتربة من الشاطئ.</a:t>
            </a:r>
            <a:endParaRPr kumimoji="0" lang="en-US"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ارتفاع منسوب مياه البحر مع بداية الغمر في عصر الهولوسين إلي تجمع الحصي والرمال في اتجاه الشاطئ مكونة هذه الحواجز.</a:t>
            </a:r>
            <a:endParaRPr kumimoji="0" lang="en-US" sz="2400" b="1" i="0" u="none" strike="noStrike" normalizeH="0" baseline="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تتعرض </a:t>
            </a:r>
            <a:r>
              <a:rPr kumimoji="0" lang="ar-EG" sz="2400" b="1" i="0" u="none"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الحواجز الشاطئية في كثير من الأحيان إلي تقطع أجزاء منها إما بسبب تركيز نحت الأمواج علي مواضع معينة منها أو نتيجة لنشاط حركة تيارات المد والجزر، ومن هنا تنشأ </a:t>
            </a:r>
            <a:r>
              <a:rPr kumimoji="0" lang="ar-EG" sz="2400" b="1" i="0" u="sng"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الفتحات المدية </a:t>
            </a:r>
            <a:r>
              <a:rPr kumimoji="0" lang="en-US" sz="2400" b="1" i="0" u="sng"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Inlets</a:t>
            </a:r>
            <a:r>
              <a:rPr kumimoji="0" lang="ar-EG" sz="2400" b="1" i="0" u="none"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ar-EG" sz="2400" b="1" i="0" u="none" strike="noStrike" normalizeH="0" baseline="0"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95536" y="1043445"/>
            <a:ext cx="8496944"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الحافات الرملية </a:t>
            </a:r>
            <a:r>
              <a:rPr kumimoji="0" lang="en-US" sz="2400" b="1" i="1" u="sng"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ea typeface="Times New Roman" pitchFamily="18" charset="0"/>
                <a:cs typeface="Simplified Arabic" pitchFamily="18" charset="-78"/>
              </a:rPr>
              <a:t>Break point Bars</a:t>
            </a:r>
            <a:r>
              <a:rPr kumimoji="0" lang="ar-EG" sz="2400" b="1" i="1" u="sng"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a:t>
            </a:r>
            <a:endParaRPr kumimoji="0" lang="en-US"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chemeClr val="accent6">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هي حافات رملية منخفضة تظهر علي طول قطاعات السواحل المنخفضة والتي تتميز ببطء انحدارها نحو </a:t>
            </a:r>
            <a:r>
              <a:rPr kumimoji="0" lang="ar-EG" sz="2400" b="1" i="0" u="none" strike="noStrike" cap="all" normalizeH="0" baseline="0" dirty="0" smtClean="0">
                <a:ln/>
                <a:solidFill>
                  <a:schemeClr val="accent6">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البحر.</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عادة </a:t>
            </a:r>
            <a:r>
              <a:rPr kumimoji="0" lang="ar-EG"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ما تظهر هذه الحافات عند نقط تكسر الأمواج، حيث يعاد ترسيب الرمال التي أزيلت أثناء العواصف في منطقة الشاطئ القريب أثناء الجزر، ويرجع ذلك إلي تراكم الرمال في منطقة تكسر الأمواج نتيجة لتقابل الرمال المنقولة تجاه الشاطئ مع الرمال المسحوبة منه أثناء عملية ارتداد الأمواج </a:t>
            </a:r>
            <a:r>
              <a:rPr kumimoji="0" lang="en-US"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ea typeface="Times New Roman" pitchFamily="18" charset="0"/>
                <a:cs typeface="Simplified Arabic" pitchFamily="18" charset="-78"/>
              </a:rPr>
              <a:t>Back Wash</a:t>
            </a:r>
            <a:r>
              <a:rPr kumimoji="0" lang="ar-EG"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a:t>
            </a:r>
            <a:endParaRPr kumimoji="0" lang="en-US" sz="2400" b="1" i="0" u="none" strike="noStrike" cap="all" normalizeH="0" baseline="0" dirty="0" smtClean="0">
              <a:ln/>
              <a:solidFill>
                <a:srgbClr val="0000CC"/>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عادة </a:t>
            </a:r>
            <a:r>
              <a:rPr kumimoji="0" lang="ar-EG" sz="2400" b="1" i="0" u="none" strike="noStrike" cap="all" normalizeH="0" baseline="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ما تتكون سلسلة من الحافات الرملية موازية لخط الشاطئ في الشواطئ التي تتابع فيها عمليات النحت والإرساب، والتي تستقبل كميات كبيرة من الرواسب، أو التي تتعرض لحدوث عواصف </a:t>
            </a:r>
            <a:r>
              <a:rPr kumimoji="0" lang="ar-EG" sz="2400" b="1" i="0" u="none" strike="noStrike" cap="all" normalizeH="0" baseline="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بحرية</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smtClean="0">
                <a:ln/>
                <a:solidFill>
                  <a:srgbClr val="00B0F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قد </a:t>
            </a:r>
            <a:r>
              <a:rPr kumimoji="0" lang="ar-EG" sz="2400" b="1" i="0" u="none" strike="noStrike" cap="all" normalizeH="0" baseline="0" dirty="0" smtClean="0">
                <a:ln/>
                <a:solidFill>
                  <a:srgbClr val="00B0F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implified Arabic" pitchFamily="18" charset="-78"/>
                <a:ea typeface="Times New Roman" pitchFamily="18" charset="0"/>
                <a:cs typeface="Simplified Arabic" pitchFamily="18" charset="-78"/>
              </a:rPr>
              <a:t>تتكون علي الشواطئ التي تحيط بها الكثبان الشاطئية، أو تمتد الألسنة البحرية في موازاة خط الشاطئ.</a:t>
            </a:r>
            <a:endParaRPr kumimoji="0" lang="ar-EG" sz="2400" b="1" i="0" u="none" strike="noStrike" cap="all" normalizeH="0" baseline="0" dirty="0" smtClean="0">
              <a:ln/>
              <a:solidFill>
                <a:srgbClr val="00B0F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23528" y="314073"/>
            <a:ext cx="8496944" cy="56323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مسننات الشاطئ </a:t>
            </a:r>
            <a:r>
              <a:rPr kumimoji="0" lang="en-US" sz="2400" b="1" i="1"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Beach Cusps</a:t>
            </a:r>
            <a:r>
              <a:rPr kumimoji="0" lang="ar-EG" sz="2400" b="1" i="1"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strike="noStrike" normalizeH="0" baseline="0" dirty="0" smtClean="0">
                <a:ln w="10541" cmpd="sng">
                  <a:solidFill>
                    <a:schemeClr val="accent1">
                      <a:shade val="88000"/>
                      <a:satMod val="110000"/>
                    </a:schemeClr>
                  </a:solidFill>
                  <a:prstDash val="solid"/>
                </a:ln>
                <a:solidFill>
                  <a:srgbClr val="FF0066"/>
                </a:solidFill>
                <a:latin typeface="Simplified Arabic" pitchFamily="18" charset="-78"/>
                <a:ea typeface="Times New Roman" pitchFamily="18" charset="0"/>
                <a:cs typeface="Simplified Arabic" pitchFamily="18" charset="-78"/>
              </a:rPr>
              <a:t>تظهر علي الشواطئ الرملية والحصوية نتيجة للنحت المتماثل للأمواج ومن ثم تتكون خلجان ضحلة غير منتظمة الشكل تتناسب بأبعادها مع أبعاد الأمواج المؤثرة عليها.</a:t>
            </a:r>
            <a:endParaRPr kumimoji="0" lang="en-US" sz="2400" b="1" i="0" strike="noStrike" normalizeH="0" baseline="0" dirty="0" smtClean="0">
              <a:ln w="10541" cmpd="sng">
                <a:solidFill>
                  <a:schemeClr val="accent1">
                    <a:shade val="88000"/>
                    <a:satMod val="110000"/>
                  </a:schemeClr>
                </a:solidFill>
                <a:prstDash val="solid"/>
              </a:ln>
              <a:solidFill>
                <a:srgbClr val="FF0066"/>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توجد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المسننات علي شكل تتابع منخفضات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نصف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دائرية، عادة ما يزيد عمقها عن مترين، تفصل بينهما مسننات منشورة الشكل تقريباً تتجه رؤوسها نحو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البحر.</a:t>
            </a: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غالباً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ما تتكون من رواسب خشنة من الرمال والحصي، وعادة ما يرتبط أحجام وامتداد المسننات في البحر بحجم الأمواج المقتربة والموازية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للشاطئ</a:t>
            </a:r>
          </a:p>
          <a:p>
            <a:pPr marL="342900" marR="0" lvl="0" indent="-342900" algn="justLow" defTabSz="914400" rtl="1" eaLnBrk="0" fontAlgn="base" latinLnBrk="0" hangingPunct="0">
              <a:lnSpc>
                <a:spcPct val="100000"/>
              </a:lnSpc>
              <a:spcBef>
                <a:spcPct val="0"/>
              </a:spcBef>
              <a:spcAft>
                <a:spcPct val="0"/>
              </a:spcAft>
              <a:buClrTx/>
              <a:buSzTx/>
              <a:buFont typeface="Arial" pitchFamily="34" charset="0"/>
              <a:buChar char="•"/>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بصفة </a:t>
            </a: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عامة يكثر وجود المسننات علي الشواطئ التي ترتكز فيها الرواسب علي صخور قليلة النفاذية.</a:t>
            </a:r>
            <a:endParaRPr kumimoji="0" lang="en-US"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في </a:t>
            </a:r>
            <a:r>
              <a:rPr kumimoji="0" lang="ar-EG" sz="2400" b="1" i="0"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rPr>
              <a:t>جمهورية مصر العربية توجد المسننات في </a:t>
            </a:r>
            <a:endParaRPr kumimoji="0" lang="ar-EG" sz="2400" b="1" i="0" u="sng" strike="noStrike" normalizeH="0" baseline="0" dirty="0" smtClean="0">
              <a:ln w="10541" cmpd="sng">
                <a:solidFill>
                  <a:schemeClr val="accent1">
                    <a:shade val="88000"/>
                    <a:satMod val="110000"/>
                  </a:schemeClr>
                </a:solidFill>
                <a:prstDash val="solid"/>
              </a:ln>
              <a:solidFill>
                <a:schemeClr val="tx1"/>
              </a:solidFill>
              <a:latin typeface="Simplified Arabic" pitchFamily="18" charset="-78"/>
              <a:ea typeface="Times New Roman" pitchFamily="18" charset="0"/>
              <a:cs typeface="Simplified Arabic" pitchFamily="18" charset="-78"/>
            </a:endParaRPr>
          </a:p>
          <a:p>
            <a:pPr marL="342900" indent="-342900" algn="justLow" rtl="1" eaLnBrk="0" fontAlgn="base" hangingPunct="0">
              <a:spcBef>
                <a:spcPct val="0"/>
              </a:spcBef>
              <a:spcAft>
                <a:spcPct val="0"/>
              </a:spcAft>
              <a:buFont typeface="Wingdings" pitchFamily="2" charset="2"/>
              <a:buChar char="Ø"/>
            </a:pPr>
            <a:r>
              <a:rPr lang="ar-EG" sz="2400" b="1" dirty="0">
                <a:ln w="10541" cmpd="sng">
                  <a:solidFill>
                    <a:schemeClr val="accent1">
                      <a:shade val="88000"/>
                      <a:satMod val="110000"/>
                    </a:schemeClr>
                  </a:solidFill>
                  <a:prstDash val="solid"/>
                </a:ln>
                <a:solidFill>
                  <a:srgbClr val="FF0066"/>
                </a:solidFill>
                <a:latin typeface="Simplified Arabic" pitchFamily="18" charset="-78"/>
                <a:ea typeface="Times New Roman" pitchFamily="18" charset="0"/>
                <a:cs typeface="Simplified Arabic" pitchFamily="18" charset="-78"/>
              </a:rPr>
              <a:t>بعض المواضع علي ساحل الدلتا الشمالي</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Ø"/>
              <a:tabLst/>
            </a:pPr>
            <a:r>
              <a:rPr kumimoji="0" lang="ar-EG" sz="2400" b="1" i="0" u="none" strike="noStrike" normalizeH="0" baseline="0"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منطقة </a:t>
            </a:r>
            <a:r>
              <a:rPr kumimoji="0" lang="ar-EG" sz="2400" b="1" i="0" u="none" strike="noStrike" normalizeH="0" baseline="0"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بحيرات مطروح.</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Ø"/>
              <a:tabLst/>
            </a:pPr>
            <a:r>
              <a:rPr kumimoji="0" lang="ar-EG" sz="2400" b="1" i="0" u="none" strike="noStrike" normalizeH="0" baseline="0" dirty="0" smtClean="0">
                <a:ln w="10541" cmpd="sng">
                  <a:solidFill>
                    <a:schemeClr val="accent1">
                      <a:shade val="88000"/>
                      <a:satMod val="110000"/>
                    </a:schemeClr>
                  </a:solidFill>
                  <a:prstDash val="solid"/>
                </a:ln>
                <a:solidFill>
                  <a:srgbClr val="00B0F0"/>
                </a:solidFill>
                <a:latin typeface="Simplified Arabic" pitchFamily="18" charset="-78"/>
                <a:ea typeface="Times New Roman" pitchFamily="18" charset="0"/>
                <a:cs typeface="Simplified Arabic" pitchFamily="18" charset="-78"/>
              </a:rPr>
              <a:t>مواضع </a:t>
            </a:r>
            <a:r>
              <a:rPr kumimoji="0" lang="ar-EG" sz="2400" b="1" i="0" u="none" strike="noStrike" normalizeH="0" baseline="0" dirty="0" smtClean="0">
                <a:ln w="10541" cmpd="sng">
                  <a:solidFill>
                    <a:schemeClr val="accent1">
                      <a:shade val="88000"/>
                      <a:satMod val="110000"/>
                    </a:schemeClr>
                  </a:solidFill>
                  <a:prstDash val="solid"/>
                </a:ln>
                <a:solidFill>
                  <a:srgbClr val="00B0F0"/>
                </a:solidFill>
                <a:latin typeface="Simplified Arabic" pitchFamily="18" charset="-78"/>
                <a:ea typeface="Times New Roman" pitchFamily="18" charset="0"/>
                <a:cs typeface="Simplified Arabic" pitchFamily="18" charset="-78"/>
              </a:rPr>
              <a:t>بساحل خليج </a:t>
            </a:r>
            <a:r>
              <a:rPr kumimoji="0" lang="ar-EG" sz="2400" b="1" i="0" u="none" strike="noStrike" normalizeH="0" baseline="0" dirty="0" smtClean="0">
                <a:ln w="10541" cmpd="sng">
                  <a:solidFill>
                    <a:schemeClr val="accent1">
                      <a:shade val="88000"/>
                      <a:satMod val="110000"/>
                    </a:schemeClr>
                  </a:solidFill>
                  <a:prstDash val="solid"/>
                </a:ln>
                <a:solidFill>
                  <a:srgbClr val="00B0F0"/>
                </a:solidFill>
                <a:latin typeface="Simplified Arabic" pitchFamily="18" charset="-78"/>
                <a:ea typeface="Times New Roman" pitchFamily="18" charset="0"/>
                <a:cs typeface="Simplified Arabic" pitchFamily="18" charset="-78"/>
              </a:rPr>
              <a:t>السويس قرب </a:t>
            </a:r>
            <a:r>
              <a:rPr kumimoji="0" lang="ar-EG" sz="2400" b="1" i="0" u="none" strike="noStrike" normalizeH="0" baseline="0" dirty="0" smtClean="0">
                <a:ln w="10541" cmpd="sng">
                  <a:solidFill>
                    <a:schemeClr val="accent1">
                      <a:shade val="88000"/>
                      <a:satMod val="110000"/>
                    </a:schemeClr>
                  </a:solidFill>
                  <a:prstDash val="solid"/>
                </a:ln>
                <a:solidFill>
                  <a:srgbClr val="00B0F0"/>
                </a:solidFill>
                <a:latin typeface="Simplified Arabic" pitchFamily="18" charset="-78"/>
                <a:ea typeface="Times New Roman" pitchFamily="18" charset="0"/>
                <a:cs typeface="Simplified Arabic" pitchFamily="18" charset="-78"/>
              </a:rPr>
              <a:t>مصبات الأودية </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Ø"/>
              <a:tabLst/>
            </a:pPr>
            <a:r>
              <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علي طول خط الشاطئ الغربي لجزيرة سفاجة.</a:t>
            </a:r>
            <a:endParaRPr kumimoji="0" lang="ar-EG" sz="24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4" descr="data:image/jpeg;base64,/9j/4AAQSkZJRgABAQAAAQABAAD/2wCEAAkGBhQSERUUEhQVFRQWFxgYGBgYGBcYGBgWGhgYGBoYFRYZGyYeGxsjGhcaHy8gIycpLCwsFx8xNTAqNSYrLCkBCQoKDgwOGg8PGiwkHyQsLCwsLCwsKSwsKSwsLCwsLCwsLCksLCwsLCwsKSwsLCwsLCwpLCwsLCwsKSwsLCwsKf/AABEIALcBEwMBIgACEQEDEQH/xAAcAAABBQEBAQAAAAAAAAAAAAADAAECBAUGBwj/xABAEAABAgQEAwYEBQMCBQUBAAABAhEAAyExBBJBUQVhcQYTIoGR8DKhscEUQlLR4Qdi8RUjM3KCkrIXJFODohb/xAAaAQADAQEBAQAAAAAAAAAAAAAAAQIDBAUG/8QALxEAAgIBBAECAwcFAQAAAAAAAAECESEDBBIxQQUTUWGhFCIycZHR4TNSgbHwFf/aAAwDAQACEQMRAD8A5KusTQYcKHrEhIL7gx12ZUTxEpWQEmmzvzivKXSDrnUyg02O8BQKQJifY7ViTe/2h+6LOQ0IDeHY6DrxaSllIq1CHGwFIrCY9IZV/domkQrEIjW5h3hqfvD5vbftBYyQmbwQB4CEmJgEQWMgtFeUNm0eC9771hFIOrGHyJoGlbUbzggXETKOtoi0VYBigHWsQVLIrfnDRJK4XIKBqhQZRBiBl7Q+QqGCokFnYRAwhBYEgPZh2iDxIKgsCRiLQs0Pn3/eDkFDJDGJCIiHI9/4h8hUMV7RJJiJRDMYrkKgyJpTBxiusUwuE8XHUaMpaafZd/E84Xfnf6ftFJR84YKjT3mR7KLven20KKWcwoXusftoCRtEwtoGkc4kPKPPs7RiATf3ziQ6e+kM3KJGm8FhQ4O7RAv6+UTHWElDn2BAmIiDD5YkE8/l/MMEw7ChFHrDQ6kXiK0EC0FgTAO8JyIiE+/fSJAe/wCIQx6e94Sm0hb+/laF5/KHYDBZhd5yhJUx198oYr2gsQ9D7eHyjQxGHro3NiIdgIiFmiGaHzHT36QrAJniDcjDAndvSEDBYUJ4bNWHz7l4Yqg5ComF7wzwMKp/MO/ukHIKJvtCMRUYi/u8PkFBM0LNAiTvDgkX/mHyCgohQNJ5xqYbhaqFUulC4mAUNbf4h8iWqVsz80RMXsRIlhiHD6Ekn03gE6YXoEpGgAFPMhz5x0R0pSOKW70l2/oViqFBDMPL0T+0KL9ifyM/tul8/p+4PvdwffIQ5mDaBv7aJAbj7fWPNtHrkkkc4ln9vER7rCbYfKv1gsBwekOlfL6QFRqfl796RJD3cb+/OGILpb6REJ69PfusEZg9b/fe0Jia0LNs9aWv6PCsKIZYjyY+m0PmD+/lF+ThEi5JPpCcqGot9FBB0r9+sMZnv5xpTMCgmpUOn86RBXDv0qJ6h/oIS1EP25FEP9784ZPXX3eDzMGoO7fP7iBlLUceResVaZLTXYjzEDWlJqH8oKW3hMOT/aAAOTY/IH6RI+nT+YmEnan36w6pXVh9OcO0KgJSOUR8x76wQoI0PpEc529+sFhRJJ6wxf3fzeGKz+kw4Wf0mABO0O/pECs/oVv8J+0RK+R+n1gAkeny9+xCENmOiTDhJ/SqCwofoYgrEAM5Afej9Hv/ABEEzOcXZfE1AZcxbYkkN0trAMr96InLlg/nHm4+gMG/GA/lQdvCn9oLLXLWayR1yU8x+zwWgohKwBNc8rT8xrytGvN4+ZeVE2VKIyhIEtRCg1PhUD9ozl4CX+luhUPvClYRKTqRsVU+kO/JM9JTXGSLp4jIXYrRyUkFubpenlEP9MKv+EtC9WBr5i8BmykE0QkbM4PmzP6QA4JO5HzbpG8dxNHmT9J0n+Ftf98xzwed+gwoMgLak+Z/3J+6oeNftcvgR/5T/u+n8mYpq6EdKae+sRQGI5+nL238RTNNaD966xMOd2duXP025xwHtUSSrXUPz91pA0qfQluVtnrF/h0xCS8yTLmA6FeQ1s5Tq5duVLx1GDn4Mq8XD0yrVWta0UpZagNtGJrzhXQmnVnDqm86vUGkMnEWu+rbaed47ud2jkIdMn8KLghMqV6PlqIqr7ZTU/DMCWtlShLdGTHRHQlJWeVq+qaenLjUr/L+Tk0FVgFOdGOtmTBUYNTh0THJoAkueQGtrDYx0S+3mIAcT1Pt05s0D/8AUbEuP91Rbdj9of2eRK9Uh/ZL6fuZ2HlBNkqBrXKSaXc8oSZw9jaNVH9Sp+qkm90pN76QZH9Q3DLkyFB3Yyk33oLxm9rM3j6tpLHGS/x/JjiaGofrE0zxcNGyntbhFfHg5P8A0uj/AMYsJx/C1s8hUtnqlTu++Z3jN7aa8G0fVdu/Nfmn+xiLxOYMpiOQc/WKypCXolLaeED5Vjqk8F4fMAErETZZ/uYj0cQdP9PUqbusYhXhrmS3ipzNL/zGHtSh4OuO70dX8Mk/8o44Ilg1Sn0EVZuFSfgOXq5+b0jscR/TrGJfKJUwf2qbpRTRi4vs9Plk95h1pbXK6fW0CbRo+LMUcPW3hyq6KZ/I/vAlBYuhQ8qRqBQ1HyiaV7NDU35DgvBiiaesLvOfsxqTig3SknpX5RVXhk6JPzi1JEOJV/EHc+v1hDGKFlGCKkbJPqYiqRSwHQn56Q7QqYvxynufTWGHEVHV/KICSN/rvEhLHuv8wckGQgx6tW9BBhxG7pHpFVChbd6M3rCSxDuz6bekFgWBxFOZOZDpBBUAwzB6jM1KaxuL7QYQJ/28MzkuCEnLsxAD03ruTHMmXs9Pv1iAHOu0Jqyk2jfn8Wkn4Ut0SBobH3eIInJVYvqzh/Ro58l20NXF4Qmctb8+XvWJUK6Y+fxN9axt79YCZ41Hz/eKWF4iUlj4kgfCSbcjofXpF2bipChTMlWxZQ8jSKTrDB56HE1J1I5kOPlEgXsQYq9yDZQggwg/V8o0x8SVfwDd2YeGCT/8ivU/vDwuXzLoxP8A+lQD4cO+2aab7kISPrAJ3aWcT4Ey5dABlSVEMaMVlX0jNxUgy1qQWdKiksXDgtQ6iB5o9KO30+6PKludX4l1fFp6rzVgf2nJ65AHiuQ5dRJO5JJ9TAgqHCo1UIx6RzynOXbLicWQGctC/FGKmaHzQ6MPbRZOIMLvjFbND5oKDgix30P30Vs0LPCoXBFoT4mnFRTzQs0KhPTRpy+IKGsX8Nx9abE+sc9miaZkKjGe3hLwd3ge3U5Flq+sdNw/+qC7LY++ceQGcYnKxpGsZvSi+0KMNbT/AKc2vr/s90l9qMFiP+NKll6klIva/wDMDxXYzBYgpMpfdD8wACnFGCST4fm7x45I4uRvGxge0Sk1CiI55baPg6I+obnT/HFSX6M7vHf0qmCsiahQ2Iyk9CHD+kcnxHg83Dlp0paGapDpc2AWPC/nG3wrt5MT+Z/lHXcO7dS5lJgHQj2DHPLQlE79H1XQ1HTfF/M8oUsGBlD2+Ueu43sjgMY5ylClVeWooL8gPD8o57in9J5iHVhp3ebImMk3sFJ8NtwIyo9NTvKPN5mEb4T5NSAvVlX+vSNjifD5khZROQULAcg7GtCKGKSyLEcqiFZWCtlOofnEEkVt1/n1ix+HTs3QkfSIKko1JgFQMJJJ9+6mEU8hfy3+8SXJTuYHk5+XswWKhKPX2dvvEAL1v70vEw3TzpDJI5Q7CiLe/wBogUqq9Rz/AGguUe6exDd3zg5CoCVUasWMPiyh7kaeItfnA1Sz/gkPzrAlI5+R16Q7Do0/9T/sV8j94UZZPMfMQ0GR2S7VLScZPyswWRTUpAST5kE9TGU8dXiuCBFJgJWpOdlIUkGuW7kZnIoSCxeMyZhyApwGFLBg9QHjs+2RhSo4ntZStmPCeNpGCEwhCEuTmLuEgAB6vYeloryeEOMxLJ1NKGlOtR5RUN9Bq3j6ky2k08Gc8O8XZ+EyF5ZC9K6HS14hisOXzAUPr6RpDdwm8dfEzlt5RWSq8J4aE8dNnPRKFEXhPBYqJQoi8O8IKJ5ocKgYMOIBUEBh80DeHBhWTQRMyDInRVVEgqEyXFM0ZOKIjSwvFCI59K4MiZGbOXU0Iy7O64b2jUiyvK4jtODdurBR9aj10jxyRiiI18Jj4ylCMuzmjPX2rvTePh4PeMPxGTiAAoJP9qgCPJ45/iv9MMPMCjLUtC1FySc4qSSK9fpHEcN42pFjTaO54H2vdgqvI3Ecs9Fxz2j29p6rp6z4zxI82472Un4UjvEEBRZJdJBYjRKj6RhokVYkgP69do+jsyJyCHcKDUoQ40Oh5xw3Hv6V94oKkzQL5s4qXqGKQNSTW9Ki8c9NdHspnlK8GP1H1pbaBqlNY+X7AR0XaHs1Nwq8i6hnBZnDsSFeWsUOH8M75eXvESmD/wC5QKqAwLhjUU1hX4LwY/dNp9R9ftAwOp9842eKcGVJXlKgohnKQpg+5b1OlYy5qy5FKe7fKsMGkAbd4cH3Q1hwk6t9vWImXz9PX08oCSRUeu9BC747B/k0JTEG/ow+YaA94DT6H+GgALmO4HvpCgQT/b8iYaAKO04zxpWRaC9KFNXAcDxaVNRagjmsabgKDkDQFNdudflADOWlSkKOYghyAK0FQWSWagYaPFRQSQTmAKSDmzCtagjp1byjnm7NFSN7CcPZCc01CpinypDAmj1JICRpX9OkNjZ0wOlQKWoyhW1yk1GhHR4y/wAQoKBSQAauGfkArT+OsKdi1XUovcksq29P5jJ5fRXjAk4FwpWUg5k2+o5G383lIU6Kp1uanfaAY2ZnCSxZgHatHqQX066Wi1JmpDAl2YMW5MSNm90jZzpEcclPEYNS1EsA50FzT5wJfDFM6fFu323HON8TMq8q5QUhgpgpeYJ6IL/CC17VjS4xxaSEpMuUiZmZgQcwYPRmUdo6obrUSVNY8HPLbQd2cPOwqkEBQZ7f5gTx3PZ6TJKld+1GABNCSGYb3+sdOvASUjKiUgf/AFpL62avQ0pHTDeWsrJhLaZwzyaXhSoOB/MQmSimhvHR9pOEzJM1S0JUZKjmDAsh6kK/SAaA7NsYpLkia7N1ezMDCW8qVSQpbT7uGY8J46Xg/ZmViEKHeqTNSaBkkKSSkBk0r8T+LSL3Ev6dlIIkLUpaClJTMypzFQcFChQUeh/Sa6R0rcab8mD22pXRxphPFjiXDZkiYZc0ZVhnDg0NQQRyitGqd5OdqnTE8ODDQnh2IJDomRAKhNWJJotomRZkzmiikwZCozZzzimbmFxnONnCYxmIMcrIXGrhZ0CdHlbjR8o9B4H2lUghzHfcO4smaOe0eLYefHRcF4wUEVp9OkZamin96J2en+py0pe3q5X+j0LjvZ2VikNMSMw+FeUFSav4XpHjXH+yk2SpYmSl92CplkDKQkirijHMGG/QiPZuEcWE0Mfi+sP2g4InFSTLVSrgsCyg+4NK6MeccMo2fWxkpK0eGYTtFOTmR3yqpSHX/uBISGTlMwKCfLQB7RX4hPM4gzC7BhQADyDB+d6CNjtj2S/BqSJkyWAoEoyFSbGtFE2fye9o5yfOCAQpqfSIvwbJoqT5bWLjW/0EAA1FPl6wWatvhAYMKelSSICsqq4US1txq3sQyWSzM7mmm/OK6gxBQgFtTp5a3gy+juxremkCKnb99X6NFJiGXi1E3PkafWFE0rTqC/I0h4LHklkIJsWABJqN7G5dxUwVKswzOkgEgj0pbkIoqGVJCnUdQNndszMGGl/lFqZJBd05UUNHBuOZFtKRyNJPJYQ4UKUADkVX/qSKENahHSsVp/gJSCRY0OjgH4g12G9Yv4KckEDKWZm1AVlYEC7h68hGdiFeJ/yGqTsSkKIV6n3fXgmsCtGpg5qD4SkZTckMRV7Newi7w3BoM1OZRyAkZSKEOTTLWlmP+caTNKbgJpm0ZmpS/LenrrcL4bOWl0pWUu4IGVw4o5poQ/PWIz0UavGpslau6/Mmqh+VzvV7aUYHnEOO8EQcHKXJUh5ak5lB/ElWZxWtHSB0UNos4jstNmLCgUJsKlROnUn/ABSC8Ywply8qiljchEwVDF3csHFt4vkxcTkUyEpKdACLFj5kHnesaA7VLkzVZT3gmMoJW5ypHhoxAD010FBFrhPZ9OISRNmEMxSykuQxJck7flZzfSLSexcxKCEF/G9CpBICnSCKhnAPraJS8h2aKcUZi5E5E8ywoAmXRgzu6WcghJFddRGL2u4SlMwTJQCULuAGCV66airdY10YL/hKmIMtcvwgAlm1qm4J+sWe0EozZCkpZcw5VJA5HewoTrGlWiXg43gOJTKmOQV5UukAhPiJ1VyFfOOvl9s0TO5/Ke9ZeZ6I7pairMLgq8LGvi5xwOOSoNRaSCcwaobmWakE4biyiYmYWAQqjAswagFbDzdoiMmkFJnd9o+zErFpK3yzMqciw5cM4C0gVAt+oP5R5riOGTELKCl1AkMK2juuG9tTOLFkMCQQXCksHSt9aPRrRjcfx6RMzJDZiAXDDMUhjm2Lg9XjqhuJRj93JzamhGbt4OXmSFJ+JJD7hoHHQTkhYLglmBqGDh2vf94o4rhrJLDUNYkhhWnu8bae7vElRzz2rX4cmbE0wMpYtE0x12mrRxyVOmESYMgwEQVBiWYSLMtUX8PMjOlmDpxqE3UIk5NSDlhI38NNjTkTY5WTx+SLr+RbzLRdl9pZTsnMv/lD+b29YuLrs83U2etJ/di/0PQ+B8TYgPXSO/wXEgtLmlhHiEjtEgOwW/MN56w6e2hExS1JUpNAmWVAJBSTVYbf73aOPWcbuLPpfSo7iMOGrGkev8Q4nhlTUIWjOSSkLCUqCCKtmfMLP4bMXaPO/wCoPZFCVyzJUGmqUqqpSEjM5GX86iRrZk1vGNw7+oEyWghKUiYo0ILly+Z0lwRl1DNlGkZPF+082cElSgEJSE5UpABIDZidCwFjpHM2j20jNx3D1SlFCxlIOVizFgKUiuBRqA16+Rf20FUpNHJ5bOdD6fKBIn3bOSDsPTmaxN2OgKUuTU3sdnGsIqUa6fP3SD98ARnTlvp0b1iWRxRLajSvvlByCgKpR0P1hRPKDUk+g/aFE0WdZwz+mM+ekrmq7lKqtedv8A8Iej5jrVMQ7Rf09XhpWeQszUBgUkPNS5bM6aLHkCNXqR3q8ZVlKISP0s4VamXnpFgY4sHGagHVmFQR9YzoKPKcL2XxMxHefh1GjgFSQojkk+LV+ZHOKWA4bKWtRmKUhi5Y0zJJFQUkBqgmPZEhS6szVI/KOhatOkZfEuESJgNChRNSlIfm7vcVdnpDUaymFHBK4ph0f8OXnUNVE6agrcmvSsa/CuPifNKAhRIBy1qWvm/KPDV35RW412Gy/wC5KeelNWbxgctFh9KdDplS8ZMk90JaWyqVmSAScqmOVQ+TC1TTWc2O2uzQ4p2qmJmFMpWRKSoKfxHNa9kgHTkIjw3iuad/7g5pagzLJOUAUcFTOSBUVrzihxQGarPlSlZHjCbFRq4LXe73qYfgklGXMpKXzEPmB0U5J5sfRUL2pXdivJ3acHLyskAilBShqG+RcwdUwZWuPX7Rz3CiZa1eIlKglIDMyUOMz9Dbn5RoYmcAUgJYHmW8x99gY1z5KRYxGNAFa9b157e3jNkd0Vgy1tU+EE33A8tKMTSKnEsAsutKnBIpZqsyWv5tGDj+8lrIyErF8tmNnqwoR6wnayhN+Db7WS5S0pK/CoVcMfCLZkgu1CUnkRqI5NK87S84CHYKZgmzEqBfY/aJ42bNmuZrIILF6HKa5irkMvrrE8LwyUpbqcBRoMru4JTlUHDOXL7Ue8DuWeiarBW4UEhMzOpAUAvw58pzMwKXNQPuLRvq4MnuEzFTpVEgzJaFICgAwSQlz4koNucVOIdlzMUJiES1AAZQ4CiWAOZJKWU4JYg1d9orYngcyQhR7tTqLq8KqDUZg7iu+4akXa6JaJKlSyQJalgC7kAkEmwa1X/zFXHLW6UJN38SdrtyN789niGDnOQ4BOjF7OKH1DQebNBIrlUC9BQEO4ppSIdDKX4Ir0IIIvtq294S+DzMzISZn/ICo/8AaA8WJ4cZk3BvQkilG92hcP4kQXcizczo2kbaevOGPBz6m3hMyVTWJBcEUINCDsQYGvGtaNviUn8WTNI8ZYFW6v7iaEt8hyjMV2eUR4VoUdgauL2juhr6clk5JbWn8TOm4xR1ixNwyGdC1qIDqeUQAdA4UaKNHLNzi3iux2KlIEyZLShKrPMlgnX4c2a2jaxdkYRHgUpDzA2ZZUpQcBmAPhA5MbNQUg1NVLp/odGno46Ok7NYPAoweedJy4jKxM0KOYjVMtfhIdrA3rGXj58tZJlBKQBl8KUIBo7+AX5l4BiZpFS6qcybWc/SITx4Q5IY6BgxpXz5bCOFztuzr4pKkJSnHR9Ora+6w6pxN0kUepFeg1pWEiYRYjn8/XeAKmOac3qeVAOpjPmhhkzAoljVnfyPy/mGyUAVqOvny6RCQSLsCbMCzV2c6aDTzAVr8Jq9Tct5ufOKoRZRVKszUU4ZujOOg9mGTiRldgK1899dorhq5dST52p5xI6bi7kuQG+d4ToOh1pJuMwN61ZtKXgZWRQBxah/f6RGUAAcrqDgvYt5FqRGUlT1U7OXD1dhVPrBQWWAlRrl+kKJDFNRSq6+E/tCh0ws9iStJOUfFVm5U3bV6/doL3I1vU/lY8usCKAC+atdAfMqLtQ3vWGmTLNswpR60BNYzRq8FjDpSZS1El3Io9gwqG0B21iviZjpAqA7/CDUAi7CrG20QOWiipgBWpJL/qDMQxfU0B3hpOLSpyHTZnFSAbhzS21Cd4BlnKUy+8BGRw76AtqTy5bc4yeMdnEzlZpYCJg8RH66M4v4tK/tGvipITJSoOMwKnBBFbKA0tq9oq4UgfEGNzmbp+V2P7hjaAX5nm80KCimoNBVmUKBzShcKAH+INJDFkggEpAAZgT4c3KrP1Mdf2k7MjEJMyUyF/F+VlLBOUbAkhn5vo8clhzlJBDBDBi4Lk1BD0UDsaFIjVPBFZNTCKBU4OhJFtWAB61PnFjBTMzEKJLDKQ5BdyWGzH6CjVzcLinmFI+IeF6ZXLHwtYhJs2vlFzBlykHw0SVMSwJSkkdPFf7tCZRoB0kZgCk+gOvSz+sZfGilSA68pIUHYFRSyk+HcjO5GtNoJxviyZRCaE5baJcEgq2HzjnsRxMzmLpoet1fIHyZtoyeokJozcIRLAAU4dQSCkt0pX4RQOWbk50sHjAlAKWL0B+Kp1GbUU90jOl4VapjeHKWc0cO9GehFC/SLi5uVKlEMEA0Gl2FLeVKxSlaM6Oo4PLM1IPfqQtMwLJd8wo6C+hAVR2Gago0buKx6pTKT4wWBQkeLqkuA3XbUsI4vshxjv5K1O5lqKagOQwY5QGS/IXjbTiFKBdRYi2YjXX9ucVVdmiyrK/FZUieCvuiiZVil0PQgZvyuxJdnaIzuycopzomJQVC8wpKXFzyNLVisykT/EpkFQJy/mJIN+qf/wAxq4niqh8JZ2tq7PY/WsQsuh0VOH9mpSkNMCV+Ki5c0qDkPQOGHIvp5U8X2KUgNKOcVcKDH1Arrbf1PhZSzMdc2YxdgFqr1zGo18o1UYldCCen36iNMEcbOVwvCpmVSkhxRw4obORevP8AxROMyXTlURt8LF/CdyOVjHff6h4fGAx0bRw9DQ1PzjE7SHCLBOVJnJFGOV2qyvy86h/WM5Uh8TC/HHELAmFrgEvlB3v6xnlQqMza9G5c6RZXNGXxhIIuvKlLaAOgAFN2Jc0FTGYvEjxLUXINEhmagLga1ueUZ8pN4Jk6VBJ3EUIyj4gWBcbuHcvZn84FieIuCK6gt18L+op0ihjZss5hl8WV3Bo9xyekCkyilAd2erEV/SRGvBPL7M7LMnMhSkqICia1uainJhFpE8hJYHqbG1PrfaM9dSkvUt4n+HcH1PlEUoYspTA1LHewbz+UJwvIrNQYxRS6QFNR3b3eDYmcMgLJe1ah7hydiYBwhMuWpJUCQCw1u9egH2iXEMF3sxgsFAU7CjEhgE+usC/M0TFLmZiySS7uR+V60PqKRM5mdmylq1J8NARfmOhguFw8uWSlKaipaoFQSAFbi0Z0yeVLy0GZTlIDCj3IuafSJ4eEFhpuJNUpoUim1QLgW+zwSTiihTOFKIdgxbkefKIIDHPlUHKQRR2A5aPSBImqQtkSjlsQUi1ix9fWDglgLLEzFAFmeGgiJSCLDzJf/wAoeFfzKPdsxOoKQ4oa7Gnu0Zs2aEKIINfQ0uQdS9bPaCAeIDMqorR2L/qu3nprEJ0tKQ4BLCxOZnNQHtoXhpGzYNQZJSNTTRlX1FiDys20QSsm4B9c3mRpyPntBJxCQ4cBtTQihLjY7WaGTiD4SUpKiXJZwepGmwN6xVkklElhlJFGDlmBqBVwHr+2jmQHqtLCgAI8h6+7vLFDxFRZyAWSCGYVo+wexFBSkOpwHFn0cv0Yb0eATDokBIIFKEgUpoQxvHLdquHEDvkpJFO9A1bwhR5NQ+V46fATsyXLgj4VeEli+uur9TEFrBsp6VIA9WNG/mGnTCjzzBpAIQQGqNQHJFcrbAnq0WuH4wzEOCxUl3NWKSX0qTUEj5s8G4pwiV3qwlSwoMSAQGAykMQMxoQKeZpB8FwwZKJVlA+GtBpcCmt7k840eUTecnMcQwCgxIKnOUkqzAulwSE1Zv8AMDXw9KQoBkt8ZFBYhj8hT7x1uN4XLmMFlSaixAsKOGa/PWM6fwaXmIzqKdEkpoQfiswP7RKgqJZzczElLJQnM5AvWxc3pWnpWwi5MllctSFEOphdhcUfc0G/rHUYDg2FCay0k1AK3UbWzKoH/ekFxGClNWUlPMMKXBoWv+8CTA857BzpkjEkKQoS5iSC7hik+EuzOCCnzMdPxHjycrSy8wqPiKQpICWDEZq6hxzizjezyZnhC1gGjhx/5O5p8vTm8X2Vny82RImByS1C9Wo9Q3Pe7wNSl8gulQWTxBalNMIzVcbhIYmlgX96G/15KTkIq/q71o7dI5tMyYlWVg7upgzA/lsw0J2eNzg/DEzCFFgAQzmhLDMFXcsdb06jFwkpWNSOxws4FIy6gEfet9W9OUDPEUpWxbO9v3I+/KKWLxCJWZi6i7Bz/wAo1ADcmf0jHGN7twAS7FTuyjuAahq+UU20XyNHtJjAZCihgUrGYF84QS7hrszttzEYnDcEmakrmjKT8KlOSoAgEEUAHO4r57f+ny8TLAmFlnahYGgqKUodYHjSEJlyQCkitLFTOCBS9aWPWsOsWQ3k53HzjNQtATmVmLt4diwFgSGbyjFQFJLLSqWcrbZiOo3D8+do1ZXE1FeYDKEknKU3ru76W5coHi8WqYSVBBqS5DEOB8BvSp8g0XFqODLsrCeUrVLWzKdiGyqVV2UCzOd6WpGfNUQPiL1PR/vpBJGFdOZRJzX2Afn1PrDjB0BBzLYNUMC4YWY9DF4sQbC4PMgKUstmFDv+pzpy5GHxSwKgpKqOKM4/SdQCLc4f8STLZhXxLdwSAS5SLC2nN9IpmX4iGSDag8qdQ5eB5GWk44H4UjMTVrHXytETiFeLKGOrAN5e7xCTh8jjNQG4rVtObfSLCsQE0Jpo3RgSedohpJ4QFvh+LKkV8PMfEWAAfyF4sT5CQp0kPQO9wSTX50a27Rk94oNQi+vo0XsATMyBxm8THagZxrbnWFdDL2HQFUVSjBt9hXox0+ufipr5UpJqOm5Dlm0IJ1aCJUkTHKqA+pAG9wNbPDYvEoBUkFmKVEgGiTUpchnbIA3pAly7G2Uil6j6D7wojNxOYkiZkeuUqqIUV7fzJs9Z7BcdOLwqSfFNSci6qDkMxVoSUkHWu0dOhKkvLW7N/aSPeX58oUKM5r71HTF4JS1qBUkgFmd608y1mgWIlMS7tYAMwYWqHFXrChQlkcuhlJSUgkgOKEvpowDNp6bQDFSAoN4izEZTlLpqXL1Aclj6Q0KGAycflUAHrZqMbHXo0RnYzuilgogqCW8OZyQK1Ao411h4UAPqx5uDQpRUQMxGYt8TWYkjZhQwOXIQ7ZmF7Ggdqten1hQotMxTsJNMsFkKBNvhKW3JuCKWiviJ0p0lSND+VJBP1akKFFUNsCJyEsUpAOwe1CB7a0VsUnVyMxNHd9TZqcufooUUSBWsuwUbPYVF7+/OBTpiq1LgnXah9DChQPAFfEcFTPGZaQFJclY8K22JA8Q5GKyuBrlS8yPEBU2FNaHk1PnChRnJeSqMbGcQzArJoqj6Mw8+XnD4DFpLuHAyqexoHYhmoOuvWFChdEsHiZwrNBUpQq4OUB1bHqzho7fHHvJebu0rWUFKVKAYZmLp/MCGPNwIaFGem+TyNHnPFsCROUoDws2jZmvvqSIycUSEMoVUHTXS1eb/ACaFCjZGbAS8LXK5UCgkMWqyiC2wao3eLCZ4EtAQBmJJ5AgFjW5b6woUaMCZwbAKVo4YX8L/ABG35WpC/DqICyQAWdgKUUT1ZIPyhQolASmSkplAsPERlIepAYkhqB9OkI4Y92S1AQh38y27k8qKHMBoUUAD8cMrEVBqeVx8m9Itnh86WpKgKrALZhRhmAfbKxhQozeGNZAYyTmcgskAAk/mUW0GhNXgciaspqHBIDUqaM/88oaFGjQg34BGpL2pam0KFCjO2O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6" name="AutoShape 6" descr="data:image/jpeg;base64,/9j/4AAQSkZJRgABAQAAAQABAAD/2wCEAAkGBhQSERUUEhQVFRQWFxgYGBgYGBcYGBgWGhgYGBoYFRYZGyYeGxsjGhcaHy8gIycpLCwsFx8xNTAqNSYrLCkBCQoKDgwOGg8PGiwkHyQsLCwsLCwsKSwsKSwsLCwsLCwsLCksLCwsLCwsKSwsLCwsLCwpLCwsLCwsKSwsLCwsKf/AABEIALcBEwMBIgACEQEDEQH/xAAcAAABBQEBAQAAAAAAAAAAAAADAAECBAUGBwj/xABAEAABAgQEAwYEBQMCBQUBAAABAhEAAyExBBJBUQVhcQYTIoGR8DKhscEUQlLR4Qdi8RUjM3KCkrIXJFODohb/xAAaAQADAQEBAQAAAAAAAAAAAAAAAQIDBAUG/8QALxEAAgIBBAECAwcFAQAAAAAAAAECESEDBBIxQQUTUWGhFCIycZHR4TNSgbHwFf/aAAwDAQACEQMRAD8A5KusTQYcKHrEhIL7gx12ZUTxEpWQEmmzvzivKXSDrnUyg02O8BQKQJifY7ViTe/2h+6LOQ0IDeHY6DrxaSllIq1CHGwFIrCY9IZV/domkQrEIjW5h3hqfvD5vbftBYyQmbwQB4CEmJgEQWMgtFeUNm0eC9771hFIOrGHyJoGlbUbzggXETKOtoi0VYBigHWsQVLIrfnDRJK4XIKBqhQZRBiBl7Q+QqGCokFnYRAwhBYEgPZh2iDxIKgsCRiLQs0Pn3/eDkFDJDGJCIiHI9/4h8hUMV7RJJiJRDMYrkKgyJpTBxiusUwuE8XHUaMpaafZd/E84Xfnf6ftFJR84YKjT3mR7KLven20KKWcwoXusftoCRtEwtoGkc4kPKPPs7RiATf3ziQ6e+kM3KJGm8FhQ4O7RAv6+UTHWElDn2BAmIiDD5YkE8/l/MMEw7ChFHrDQ6kXiK0EC0FgTAO8JyIiE+/fSJAe/wCIQx6e94Sm0hb+/laF5/KHYDBZhd5yhJUx198oYr2gsQ9D7eHyjQxGHro3NiIdgIiFmiGaHzHT36QrAJniDcjDAndvSEDBYUJ4bNWHz7l4Yqg5ComF7wzwMKp/MO/ukHIKJvtCMRUYi/u8PkFBM0LNAiTvDgkX/mHyCgohQNJ5xqYbhaqFUulC4mAUNbf4h8iWqVsz80RMXsRIlhiHD6Ekn03gE6YXoEpGgAFPMhz5x0R0pSOKW70l2/oViqFBDMPL0T+0KL9ifyM/tul8/p+4PvdwffIQ5mDaBv7aJAbj7fWPNtHrkkkc4ln9vER7rCbYfKv1gsBwekOlfL6QFRqfl796RJD3cb+/OGILpb6REJ69PfusEZg9b/fe0Jia0LNs9aWv6PCsKIZYjyY+m0PmD+/lF+ThEi5JPpCcqGot9FBB0r9+sMZnv5xpTMCgmpUOn86RBXDv0qJ6h/oIS1EP25FEP9784ZPXX3eDzMGoO7fP7iBlLUceResVaZLTXYjzEDWlJqH8oKW3hMOT/aAAOTY/IH6RI+nT+YmEnan36w6pXVh9OcO0KgJSOUR8x76wQoI0PpEc529+sFhRJJ6wxf3fzeGKz+kw4Wf0mABO0O/pECs/oVv8J+0RK+R+n1gAkeny9+xCENmOiTDhJ/SqCwofoYgrEAM5Afej9Hv/ABEEzOcXZfE1AZcxbYkkN0trAMr96InLlg/nHm4+gMG/GA/lQdvCn9oLLXLWayR1yU8x+zwWgohKwBNc8rT8xrytGvN4+ZeVE2VKIyhIEtRCg1PhUD9ozl4CX+luhUPvClYRKTqRsVU+kO/JM9JTXGSLp4jIXYrRyUkFubpenlEP9MKv+EtC9WBr5i8BmykE0QkbM4PmzP6QA4JO5HzbpG8dxNHmT9J0n+Ftf98xzwed+gwoMgLak+Z/3J+6oeNftcvgR/5T/u+n8mYpq6EdKae+sRQGI5+nL238RTNNaD966xMOd2duXP025xwHtUSSrXUPz91pA0qfQluVtnrF/h0xCS8yTLmA6FeQ1s5Tq5duVLx1GDn4Mq8XD0yrVWta0UpZagNtGJrzhXQmnVnDqm86vUGkMnEWu+rbaed47ud2jkIdMn8KLghMqV6PlqIqr7ZTU/DMCWtlShLdGTHRHQlJWeVq+qaenLjUr/L+Tk0FVgFOdGOtmTBUYNTh0THJoAkueQGtrDYx0S+3mIAcT1Pt05s0D/8AUbEuP91Rbdj9of2eRK9Uh/ZL6fuZ2HlBNkqBrXKSaXc8oSZw9jaNVH9Sp+qkm90pN76QZH9Q3DLkyFB3Yyk33oLxm9rM3j6tpLHGS/x/JjiaGofrE0zxcNGyntbhFfHg5P8A0uj/AMYsJx/C1s8hUtnqlTu++Z3jN7aa8G0fVdu/Nfmn+xiLxOYMpiOQc/WKypCXolLaeED5Vjqk8F4fMAErETZZ/uYj0cQdP9PUqbusYhXhrmS3ipzNL/zGHtSh4OuO70dX8Mk/8o44Ilg1Sn0EVZuFSfgOXq5+b0jscR/TrGJfKJUwf2qbpRTRi4vs9Plk95h1pbXK6fW0CbRo+LMUcPW3hyq6KZ/I/vAlBYuhQ8qRqBQ1HyiaV7NDU35DgvBiiaesLvOfsxqTig3SknpX5RVXhk6JPzi1JEOJV/EHc+v1hDGKFlGCKkbJPqYiqRSwHQn56Q7QqYvxynufTWGHEVHV/KICSN/rvEhLHuv8wckGQgx6tW9BBhxG7pHpFVChbd6M3rCSxDuz6bekFgWBxFOZOZDpBBUAwzB6jM1KaxuL7QYQJ/28MzkuCEnLsxAD03ruTHMmXs9Pv1iAHOu0Jqyk2jfn8Wkn4Ut0SBobH3eIInJVYvqzh/Ro58l20NXF4Qmctb8+XvWJUK6Y+fxN9axt79YCZ41Hz/eKWF4iUlj4kgfCSbcjofXpF2bipChTMlWxZQ8jSKTrDB56HE1J1I5kOPlEgXsQYq9yDZQggwg/V8o0x8SVfwDd2YeGCT/8ivU/vDwuXzLoxP8A+lQD4cO+2aab7kISPrAJ3aWcT4Ey5dABlSVEMaMVlX0jNxUgy1qQWdKiksXDgtQ6iB5o9KO30+6PKludX4l1fFp6rzVgf2nJ65AHiuQ5dRJO5JJ9TAgqHCo1UIx6RzynOXbLicWQGctC/FGKmaHzQ6MPbRZOIMLvjFbND5oKDgix30P30Vs0LPCoXBFoT4mnFRTzQs0KhPTRpy+IKGsX8Nx9abE+sc9miaZkKjGe3hLwd3ge3U5Flq+sdNw/+qC7LY++ceQGcYnKxpGsZvSi+0KMNbT/AKc2vr/s90l9qMFiP+NKll6klIva/wDMDxXYzBYgpMpfdD8wACnFGCST4fm7x45I4uRvGxge0Sk1CiI55baPg6I+obnT/HFSX6M7vHf0qmCsiahQ2Iyk9CHD+kcnxHg83Dlp0paGapDpc2AWPC/nG3wrt5MT+Z/lHXcO7dS5lJgHQj2DHPLQlE79H1XQ1HTfF/M8oUsGBlD2+Ueu43sjgMY5ylClVeWooL8gPD8o57in9J5iHVhp3ebImMk3sFJ8NtwIyo9NTvKPN5mEb4T5NSAvVlX+vSNjifD5khZROQULAcg7GtCKGKSyLEcqiFZWCtlOofnEEkVt1/n1ix+HTs3QkfSIKko1JgFQMJJJ9+6mEU8hfy3+8SXJTuYHk5+XswWKhKPX2dvvEAL1v70vEw3TzpDJI5Q7CiLe/wBogUqq9Rz/AGguUe6exDd3zg5CoCVUasWMPiyh7kaeItfnA1Sz/gkPzrAlI5+R16Q7Do0/9T/sV8j94UZZPMfMQ0GR2S7VLScZPyswWRTUpAST5kE9TGU8dXiuCBFJgJWpOdlIUkGuW7kZnIoSCxeMyZhyApwGFLBg9QHjs+2RhSo4ntZStmPCeNpGCEwhCEuTmLuEgAB6vYeloryeEOMxLJ1NKGlOtR5RUN9Bq3j6ky2k08Gc8O8XZ+EyF5ZC9K6HS14hisOXzAUPr6RpDdwm8dfEzlt5RWSq8J4aE8dNnPRKFEXhPBYqJQoi8O8IKJ5ocKgYMOIBUEBh80DeHBhWTQRMyDInRVVEgqEyXFM0ZOKIjSwvFCI59K4MiZGbOXU0Iy7O64b2jUiyvK4jtODdurBR9aj10jxyRiiI18Jj4ylCMuzmjPX2rvTePh4PeMPxGTiAAoJP9qgCPJ45/iv9MMPMCjLUtC1FySc4qSSK9fpHEcN42pFjTaO54H2vdgqvI3Ecs9Fxz2j29p6rp6z4zxI82472Un4UjvEEBRZJdJBYjRKj6RhokVYkgP69do+jsyJyCHcKDUoQ40Oh5xw3Hv6V94oKkzQL5s4qXqGKQNSTW9Ki8c9NdHspnlK8GP1H1pbaBqlNY+X7AR0XaHs1Nwq8i6hnBZnDsSFeWsUOH8M75eXvESmD/wC5QKqAwLhjUU1hX4LwY/dNp9R9ftAwOp9842eKcGVJXlKgohnKQpg+5b1OlYy5qy5FKe7fKsMGkAbd4cH3Q1hwk6t9vWImXz9PX08oCSRUeu9BC747B/k0JTEG/ow+YaA94DT6H+GgALmO4HvpCgQT/b8iYaAKO04zxpWRaC9KFNXAcDxaVNRagjmsabgKDkDQFNdudflADOWlSkKOYghyAK0FQWSWagYaPFRQSQTmAKSDmzCtagjp1byjnm7NFSN7CcPZCc01CpinypDAmj1JICRpX9OkNjZ0wOlQKWoyhW1yk1GhHR4y/wAQoKBSQAauGfkArT+OsKdi1XUovcksq29P5jJ5fRXjAk4FwpWUg5k2+o5G383lIU6Kp1uanfaAY2ZnCSxZgHatHqQX066Wi1JmpDAl2YMW5MSNm90jZzpEcclPEYNS1EsA50FzT5wJfDFM6fFu323HON8TMq8q5QUhgpgpeYJ6IL/CC17VjS4xxaSEpMuUiZmZgQcwYPRmUdo6obrUSVNY8HPLbQd2cPOwqkEBQZ7f5gTx3PZ6TJKld+1GABNCSGYb3+sdOvASUjKiUgf/AFpL62avQ0pHTDeWsrJhLaZwzyaXhSoOB/MQmSimhvHR9pOEzJM1S0JUZKjmDAsh6kK/SAaA7NsYpLkia7N1ezMDCW8qVSQpbT7uGY8J46Xg/ZmViEKHeqTNSaBkkKSSkBk0r8T+LSL3Ev6dlIIkLUpaClJTMypzFQcFChQUeh/Sa6R0rcab8mD22pXRxphPFjiXDZkiYZc0ZVhnDg0NQQRyitGqd5OdqnTE8ODDQnh2IJDomRAKhNWJJotomRZkzmiikwZCozZzzimbmFxnONnCYxmIMcrIXGrhZ0CdHlbjR8o9B4H2lUghzHfcO4smaOe0eLYefHRcF4wUEVp9OkZamin96J2en+py0pe3q5X+j0LjvZ2VikNMSMw+FeUFSav4XpHjXH+yk2SpYmSl92CplkDKQkirijHMGG/QiPZuEcWE0Mfi+sP2g4InFSTLVSrgsCyg+4NK6MeccMo2fWxkpK0eGYTtFOTmR3yqpSHX/uBISGTlMwKCfLQB7RX4hPM4gzC7BhQADyDB+d6CNjtj2S/BqSJkyWAoEoyFSbGtFE2fye9o5yfOCAQpqfSIvwbJoqT5bWLjW/0EAA1FPl6wWatvhAYMKelSSICsqq4US1txq3sQyWSzM7mmm/OK6gxBQgFtTp5a3gy+juxremkCKnb99X6NFJiGXi1E3PkafWFE0rTqC/I0h4LHklkIJsWABJqN7G5dxUwVKswzOkgEgj0pbkIoqGVJCnUdQNndszMGGl/lFqZJBd05UUNHBuOZFtKRyNJPJYQ4UKUADkVX/qSKENahHSsVp/gJSCRY0OjgH4g12G9Yv4KckEDKWZm1AVlYEC7h68hGdiFeJ/yGqTsSkKIV6n3fXgmsCtGpg5qD4SkZTckMRV7Newi7w3BoM1OZRyAkZSKEOTTLWlmP+caTNKbgJpm0ZmpS/LenrrcL4bOWl0pWUu4IGVw4o5poQ/PWIz0UavGpslau6/Mmqh+VzvV7aUYHnEOO8EQcHKXJUh5ak5lB/ElWZxWtHSB0UNos4jstNmLCgUJsKlROnUn/ABSC8Ywply8qiljchEwVDF3csHFt4vkxcTkUyEpKdACLFj5kHnesaA7VLkzVZT3gmMoJW5ypHhoxAD010FBFrhPZ9OISRNmEMxSykuQxJck7flZzfSLSexcxKCEF/G9CpBICnSCKhnAPraJS8h2aKcUZi5E5E8ywoAmXRgzu6WcghJFddRGL2u4SlMwTJQCULuAGCV66airdY10YL/hKmIMtcvwgAlm1qm4J+sWe0EozZCkpZcw5VJA5HewoTrGlWiXg43gOJTKmOQV5UukAhPiJ1VyFfOOvl9s0TO5/Ke9ZeZ6I7pairMLgq8LGvi5xwOOSoNRaSCcwaobmWakE4biyiYmYWAQqjAswagFbDzdoiMmkFJnd9o+zErFpK3yzMqciw5cM4C0gVAt+oP5R5riOGTELKCl1AkMK2juuG9tTOLFkMCQQXCksHSt9aPRrRjcfx6RMzJDZiAXDDMUhjm2Lg9XjqhuJRj93JzamhGbt4OXmSFJ+JJD7hoHHQTkhYLglmBqGDh2vf94o4rhrJLDUNYkhhWnu8bae7vElRzz2rX4cmbE0wMpYtE0x12mrRxyVOmESYMgwEQVBiWYSLMtUX8PMjOlmDpxqE3UIk5NSDlhI38NNjTkTY5WTx+SLr+RbzLRdl9pZTsnMv/lD+b29YuLrs83U2etJ/di/0PQ+B8TYgPXSO/wXEgtLmlhHiEjtEgOwW/MN56w6e2hExS1JUpNAmWVAJBSTVYbf73aOPWcbuLPpfSo7iMOGrGkev8Q4nhlTUIWjOSSkLCUqCCKtmfMLP4bMXaPO/wCoPZFCVyzJUGmqUqqpSEjM5GX86iRrZk1vGNw7+oEyWghKUiYo0ILly+Z0lwRl1DNlGkZPF+082cElSgEJSE5UpABIDZidCwFjpHM2j20jNx3D1SlFCxlIOVizFgKUiuBRqA16+Rf20FUpNHJ5bOdD6fKBIn3bOSDsPTmaxN2OgKUuTU3sdnGsIqUa6fP3SD98ARnTlvp0b1iWRxRLajSvvlByCgKpR0P1hRPKDUk+g/aFE0WdZwz+mM+ekrmq7lKqtedv8A8Iej5jrVMQ7Rf09XhpWeQszUBgUkPNS5bM6aLHkCNXqR3q8ZVlKISP0s4VamXnpFgY4sHGagHVmFQR9YzoKPKcL2XxMxHefh1GjgFSQojkk+LV+ZHOKWA4bKWtRmKUhi5Y0zJJFQUkBqgmPZEhS6szVI/KOhatOkZfEuESJgNChRNSlIfm7vcVdnpDUaymFHBK4ph0f8OXnUNVE6agrcmvSsa/CuPifNKAhRIBy1qWvm/KPDV35RW412Gy/wC5KeelNWbxgctFh9KdDplS8ZMk90JaWyqVmSAScqmOVQ+TC1TTWc2O2uzQ4p2qmJmFMpWRKSoKfxHNa9kgHTkIjw3iuad/7g5pagzLJOUAUcFTOSBUVrzihxQGarPlSlZHjCbFRq4LXe73qYfgklGXMpKXzEPmB0U5J5sfRUL2pXdivJ3acHLyskAilBShqG+RcwdUwZWuPX7Rz3CiZa1eIlKglIDMyUOMz9Dbn5RoYmcAUgJYHmW8x99gY1z5KRYxGNAFa9b157e3jNkd0Vgy1tU+EE33A8tKMTSKnEsAsutKnBIpZqsyWv5tGDj+8lrIyErF8tmNnqwoR6wnayhN+Db7WS5S0pK/CoVcMfCLZkgu1CUnkRqI5NK87S84CHYKZgmzEqBfY/aJ42bNmuZrIILF6HKa5irkMvrrE8LwyUpbqcBRoMru4JTlUHDOXL7Ue8DuWeiarBW4UEhMzOpAUAvw58pzMwKXNQPuLRvq4MnuEzFTpVEgzJaFICgAwSQlz4koNucVOIdlzMUJiES1AAZQ4CiWAOZJKWU4JYg1d9orYngcyQhR7tTqLq8KqDUZg7iu+4akXa6JaJKlSyQJalgC7kAkEmwa1X/zFXHLW6UJN38SdrtyN789niGDnOQ4BOjF7OKH1DQebNBIrlUC9BQEO4ppSIdDKX4Ir0IIIvtq294S+DzMzISZn/ICo/8AaA8WJ4cZk3BvQkilG92hcP4kQXcizczo2kbaevOGPBz6m3hMyVTWJBcEUINCDsQYGvGtaNviUn8WTNI8ZYFW6v7iaEt8hyjMV2eUR4VoUdgauL2juhr6clk5JbWn8TOm4xR1ixNwyGdC1qIDqeUQAdA4UaKNHLNzi3iux2KlIEyZLShKrPMlgnX4c2a2jaxdkYRHgUpDzA2ZZUpQcBmAPhA5MbNQUg1NVLp/odGno46Ok7NYPAoweedJy4jKxM0KOYjVMtfhIdrA3rGXj58tZJlBKQBl8KUIBo7+AX5l4BiZpFS6qcybWc/SITx4Q5IY6BgxpXz5bCOFztuzr4pKkJSnHR9Ora+6w6pxN0kUepFeg1pWEiYRYjn8/XeAKmOac3qeVAOpjPmhhkzAoljVnfyPy/mGyUAVqOvny6RCQSLsCbMCzV2c6aDTzAVr8Jq9Tct5ufOKoRZRVKszUU4ZujOOg9mGTiRldgK1899dorhq5dST52p5xI6bi7kuQG+d4ToOh1pJuMwN61ZtKXgZWRQBxah/f6RGUAAcrqDgvYt5FqRGUlT1U7OXD1dhVPrBQWWAlRrl+kKJDFNRSq6+E/tCh0ws9iStJOUfFVm5U3bV6/doL3I1vU/lY8usCKAC+atdAfMqLtQ3vWGmTLNswpR60BNYzRq8FjDpSZS1El3Io9gwqG0B21iviZjpAqA7/CDUAi7CrG20QOWiipgBWpJL/qDMQxfU0B3hpOLSpyHTZnFSAbhzS21Cd4BlnKUy+8BGRw76AtqTy5bc4yeMdnEzlZpYCJg8RH66M4v4tK/tGvipITJSoOMwKnBBFbKA0tq9oq4UgfEGNzmbp+V2P7hjaAX5nm80KCimoNBVmUKBzShcKAH+INJDFkggEpAAZgT4c3KrP1Mdf2k7MjEJMyUyF/F+VlLBOUbAkhn5vo8clhzlJBDBDBi4Lk1BD0UDsaFIjVPBFZNTCKBU4OhJFtWAB61PnFjBTMzEKJLDKQ5BdyWGzH6CjVzcLinmFI+IeF6ZXLHwtYhJs2vlFzBlykHw0SVMSwJSkkdPFf7tCZRoB0kZgCk+gOvSz+sZfGilSA68pIUHYFRSyk+HcjO5GtNoJxviyZRCaE5baJcEgq2HzjnsRxMzmLpoet1fIHyZtoyeokJozcIRLAAU4dQSCkt0pX4RQOWbk50sHjAlAKWL0B+Kp1GbUU90jOl4VapjeHKWc0cO9GehFC/SLi5uVKlEMEA0Gl2FLeVKxSlaM6Oo4PLM1IPfqQtMwLJd8wo6C+hAVR2Gago0buKx6pTKT4wWBQkeLqkuA3XbUsI4vshxjv5K1O5lqKagOQwY5QGS/IXjbTiFKBdRYi2YjXX9ucVVdmiyrK/FZUieCvuiiZVil0PQgZvyuxJdnaIzuycopzomJQVC8wpKXFzyNLVisykT/EpkFQJy/mJIN+qf/wAxq4niqh8JZ2tq7PY/WsQsuh0VOH9mpSkNMCV+Ki5c0qDkPQOGHIvp5U8X2KUgNKOcVcKDH1Arrbf1PhZSzMdc2YxdgFqr1zGo18o1UYldCCen36iNMEcbOVwvCpmVSkhxRw4obORevP8AxROMyXTlURt8LF/CdyOVjHff6h4fGAx0bRw9DQ1PzjE7SHCLBOVJnJFGOV2qyvy86h/WM5Uh8TC/HHELAmFrgEvlB3v6xnlQqMza9G5c6RZXNGXxhIIuvKlLaAOgAFN2Jc0FTGYvEjxLUXINEhmagLga1ueUZ8pN4Jk6VBJ3EUIyj4gWBcbuHcvZn84FieIuCK6gt18L+op0ihjZss5hl8WV3Bo9xyekCkyilAd2erEV/SRGvBPL7M7LMnMhSkqICia1uainJhFpE8hJYHqbG1PrfaM9dSkvUt4n+HcH1PlEUoYspTA1LHewbz+UJwvIrNQYxRS6QFNR3b3eDYmcMgLJe1ah7hydiYBwhMuWpJUCQCw1u9egH2iXEMF3sxgsFAU7CjEhgE+usC/M0TFLmZiySS7uR+V60PqKRM5mdmylq1J8NARfmOhguFw8uWSlKaipaoFQSAFbi0Z0yeVLy0GZTlIDCj3IuafSJ4eEFhpuJNUpoUim1QLgW+zwSTiihTOFKIdgxbkefKIIDHPlUHKQRR2A5aPSBImqQtkSjlsQUi1ix9fWDglgLLEzFAFmeGgiJSCLDzJf/wAoeFfzKPdsxOoKQ4oa7Gnu0Zs2aEKIINfQ0uQdS9bPaCAeIDMqorR2L/qu3nprEJ0tKQ4BLCxOZnNQHtoXhpGzYNQZJSNTTRlX1FiDys20QSsm4B9c3mRpyPntBJxCQ4cBtTQihLjY7WaGTiD4SUpKiXJZwepGmwN6xVkklElhlJFGDlmBqBVwHr+2jmQHqtLCgAI8h6+7vLFDxFRZyAWSCGYVo+wexFBSkOpwHFn0cv0Yb0eATDokBIIFKEgUpoQxvHLdquHEDvkpJFO9A1bwhR5NQ+V46fATsyXLgj4VeEli+uur9TEFrBsp6VIA9WNG/mGnTCjzzBpAIQQGqNQHJFcrbAnq0WuH4wzEOCxUl3NWKSX0qTUEj5s8G4pwiV3qwlSwoMSAQGAykMQMxoQKeZpB8FwwZKJVlA+GtBpcCmt7k840eUTecnMcQwCgxIKnOUkqzAulwSE1Zv8AMDXw9KQoBkt8ZFBYhj8hT7x1uN4XLmMFlSaixAsKOGa/PWM6fwaXmIzqKdEkpoQfiswP7RKgqJZzczElLJQnM5AvWxc3pWnpWwi5MllctSFEOphdhcUfc0G/rHUYDg2FCay0k1AK3UbWzKoH/ekFxGClNWUlPMMKXBoWv+8CTA857BzpkjEkKQoS5iSC7hik+EuzOCCnzMdPxHjycrSy8wqPiKQpICWDEZq6hxzizjezyZnhC1gGjhx/5O5p8vTm8X2Vny82RImByS1C9Wo9Q3Pe7wNSl8gulQWTxBalNMIzVcbhIYmlgX96G/15KTkIq/q71o7dI5tMyYlWVg7upgzA/lsw0J2eNzg/DEzCFFgAQzmhLDMFXcsdb06jFwkpWNSOxws4FIy6gEfet9W9OUDPEUpWxbO9v3I+/KKWLxCJWZi6i7Bz/wAo1ADcmf0jHGN7twAS7FTuyjuAahq+UU20XyNHtJjAZCihgUrGYF84QS7hrszttzEYnDcEmakrmjKT8KlOSoAgEEUAHO4r57f+ny8TLAmFlnahYGgqKUodYHjSEJlyQCkitLFTOCBS9aWPWsOsWQ3k53HzjNQtATmVmLt4diwFgSGbyjFQFJLLSqWcrbZiOo3D8+do1ZXE1FeYDKEknKU3ru76W5coHi8WqYSVBBqS5DEOB8BvSp8g0XFqODLsrCeUrVLWzKdiGyqVV2UCzOd6WpGfNUQPiL1PR/vpBJGFdOZRJzX2Afn1PrDjB0BBzLYNUMC4YWY9DF4sQbC4PMgKUstmFDv+pzpy5GHxSwKgpKqOKM4/SdQCLc4f8STLZhXxLdwSAS5SLC2nN9IpmX4iGSDag8qdQ5eB5GWk44H4UjMTVrHXytETiFeLKGOrAN5e7xCTh8jjNQG4rVtObfSLCsQE0Jpo3RgSedohpJ4QFvh+LKkV8PMfEWAAfyF4sT5CQp0kPQO9wSTX50a27Rk94oNQi+vo0XsATMyBxm8THagZxrbnWFdDL2HQFUVSjBt9hXox0+ufipr5UpJqOm5Dlm0IJ1aCJUkTHKqA+pAG9wNbPDYvEoBUkFmKVEgGiTUpchnbIA3pAly7G2Uil6j6D7wojNxOYkiZkeuUqqIUV7fzJs9Z7BcdOLwqSfFNSci6qDkMxVoSUkHWu0dOhKkvLW7N/aSPeX58oUKM5r71HTF4JS1qBUkgFmd608y1mgWIlMS7tYAMwYWqHFXrChQlkcuhlJSUgkgOKEvpowDNp6bQDFSAoN4izEZTlLpqXL1Aclj6Q0KGAycflUAHrZqMbHXo0RnYzuilgogqCW8OZyQK1Ao411h4UAPqx5uDQpRUQMxGYt8TWYkjZhQwOXIQ7ZmF7Ggdqten1hQotMxTsJNMsFkKBNvhKW3JuCKWiviJ0p0lSND+VJBP1akKFFUNsCJyEsUpAOwe1CB7a0VsUnVyMxNHd9TZqcufooUUSBWsuwUbPYVF7+/OBTpiq1LgnXah9DChQPAFfEcFTPGZaQFJclY8K22JA8Q5GKyuBrlS8yPEBU2FNaHk1PnChRnJeSqMbGcQzArJoqj6Mw8+XnD4DFpLuHAyqexoHYhmoOuvWFChdEsHiZwrNBUpQq4OUB1bHqzho7fHHvJebu0rWUFKVKAYZmLp/MCGPNwIaFGem+TyNHnPFsCROUoDws2jZmvvqSIycUSEMoVUHTXS1eb/ACaFCjZGbAS8LXK5UCgkMWqyiC2wao3eLCZ4EtAQBmJJ5AgFjW5b6woUaMCZwbAKVo4YX8L/ABG35WpC/DqICyQAWdgKUUT1ZIPyhQolASmSkplAsPERlIepAYkhqB9OkI4Y92S1AQh38y27k8qKHMBoUUAD8cMrEVBqeVx8m9Itnh86WpKgKrALZhRhmAfbKxhQozeGNZAYyTmcgskAAk/mUW0GhNXgciaspqHBIDUqaM/88oaFGjQg34BGpL2pam0KFCjO2O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488" name="AutoShape 8" descr="data:image/jpeg;base64,/9j/4AAQSkZJRgABAQAAAQABAAD/2wCEAAkGBhQSERQUExQWFRUVFRgWFRcYGBYYFRgYFxYZGB0YFxgcGyceGBwjHBYWHy8gIycpLCwsFh8xNTAqNScsLCkBCQoKDgwOGg8PGikkHyQsLCwsLCwsKSwsLCwsLCwsLCksLCwsKSwpLCksLCkpLCksLCwsLCwsLCwsLCksLCwsKf/AABEIALcBFAMBIgACEQEDEQH/xAAcAAAABwEBAAAAAAAAAAAAAAAAAQIDBAUGBwj/xAA/EAACAQMDAgQEAwcCBAYDAAABAhEAAyEEEjEFQQYiUWETMnGBUpGhBxRCscHR8CPhM2Jy8RUWJFOCkhdDsv/EABoBAAMBAQEBAAAAAAAAAAAAAAABAgMEBQb/xAAqEQACAgICAQQBAgcAAAAAAAAAAQIRAyESMQQTFEFRYSKRMkJSgaGx8P/aAAwDAQACEQMRAD8AiGjFAigK+vPBFLS6SopYFSApTSlpIFLWgBQFGKEUYFFgFQNGBQpWAQFHRxQAosAqFHFHFFgJpVACjiiwCo6OKG2iwCoA0Io4osdCTQilbaLbRYUJoqXFFFFhQkmipW2iIp2FCTSacikxQFCTSDThFJIoChs0maWRSTTsQktRTRlaKKYB7qFAUKdgINGtGaNaysqhQpaikgU4tFjDApYFEKUtKxUGKOhSqAoIiiilUKLHQUUIpQFCKLATFHR0YpWAQo4o6OiwExQilRRxRYCYoBaVFGBRYqEgUe2lChRYxBWiK05REUwGitJIp0ikxQAiKSacikmgKG6TThFIIp2FDZpJFLIojRYUIIpJpwikle/buTgfnxScktsFFvSCFCo46lZ/91P/ALJ/VqOs/c4/s19DJ9Dho1pMzBFLFVZPEWopQpANKBosKHBSxTYNKBoHQ4KVSAaUDSsKDo6KaKiwoVQAoqOaLCg4o6KaM0WFBgUIoTQmixUHQoTQosKDijFFNHRYUHRUKKaLCg6FFNFNA6BSYo5oqYUFSDSjSCaAoBpBoyaTQFCTSaBaQxWDtwcxn0J7cimXvFZmQw7Aex7kcY9ifzjmy+TCH5Ztj8eUyZatATOSI8mJ9c5xVf1G8L6siseSABugR3IBzFOiyxgExg/U8ZPY8il2enoqr6QDnE9jJ7c/oa8vJmc3cmeljxRgqiZw+G0H8SD138k+0EQO3fIOaFarTOgUbXG05EQwM9wZEj3oVj6hpwBf16kb3UIIEcbe4/4igwJI5X+HE09b0ltwCpwe6kED2mI5qpv3SgLKGEkyVEBsjtGDzz98VXHqyB/Of9QMJKAiGIOJUbXgA/MMT7VEM049MqeKMu0X9/QOp4J+lMCqZOs3GugLqNhAzvTBH8O7YRt9AQ3rir/T63coN5Ocb7ZLr6g8yoznBHvXdj89rU0cc/DX8ogGlg05c06wWRpEx+L0zKyIMjmKbFhuyt+RrvhnhNaZySwyj2hQNGKS6lfmBH1EUcH0P5GtORnxFg0JpvdQL07FQ7NGGpn4lGHp2FD4NHNM76MPRYqHd1HTW+j30rChyaMGmt1KBosdDlHNIBqVp9EzHisp5Y41cmXDHKbpIZpBarG70sqs4P0kkD19/wAqg3dOw7SKyxeXjyOkzSfjThtje6imkzRE11WY0LmimkzRE07FQZakGiLUBmk5VsaW6QUzTxARdxgnsDgdvakvqhaIULLHuYx794qLptQ9wsbiwN0LxJJyI9P5SRXl5/Kc9Q6PRw+Oo7l2KJ3GILRiSDBIAnb27jP86StskqII7x7cZ+v9alG0WztM+zDHoPmxj05nmoN3qy/vC2lBLwd5JK7AYOZGJ+veuFyOuiaikZXJ9JH05iYE8D1pF3WqCoJgs0AGSGJB8uJiYPOMVJt3JXInG7KlDA5wcjtj/es51Gyl5wxuMlzcr21BE2gFHfIA3T5o/rCux0P6/wAS6iy21NKLi7QQymRxBGQCIYMIgcUdDQ6GyVm1YNxWMk7WYboAIG4EgSOBihSsVGeXxOLr7AwS2do8w4llBGTgZaT6KBTOr65ZRtqhlHxH3G3sG5ciTGWBJ9QDFRfEfhl7LO20bA0HacAn2IBAOcZj1qjVKyjT2i3fRP1Os+Leb4IPmON8M5wAMxg4wBArZdLX9xtzqLjC4y7syRMTtjvz2Pb6Vjui6xbV5XORmYHqIxUjV3LRW463G3uYVGG7vksZjjjGCcAQKbe6GlqzoWm6krlG8u7bJdfKwk8epPM/9Jp99ZJIDncSAC67ZjtuCwxicenoeOW6Lqty0wYGYDBQSYBbkgT/AJNSLniW80IXfbgNDZYTJzH1pi77Oq2dQ+AwMETOCBEct2mTHbHIqb+8Twcff+feuY9L8X/CaBuCAELM+aIAJM4Y89xj71r7PiEBGZHRXgGLkQJ43Z7kc8+vvam+mQ4Ls0vw+5I+/wDaqXrN21aG64QnuBgH0I7k+i5zWd//ACJqbZ27UBGDtnP3DfyrP+JevXdYyl/KqxCKPLPG4kmSYxXoY8OVNNHLOUGtmjHXLfrS161b/FWLt5gCfzx+vFa/pf7Pb90Eufh4BGN8g/8AS3969LJkx4l+t0ckcTl0iQOsW/xUv/xe3+Kl2/AC2yfiXd0dgpgd85weeeJ71O1XS9MlvcdKGUyAUcFgBjMuJM9xPqY4rjn5+FOlbNl4kmiv/wDFrf4qUOqp+IVG1nQdIhO579pu9t18yyYkjaSVnEgmpNnwKhyzuBg+mD/zMg/lT99g+3+wvaZCRpb3xPkBbMYBIz79qv8AT9EBSS3m7jsPyOfrTOg6O9tSluyAgiGFzztOCWBX6/xD+lOabVXkUC9acMdzeUF1CgmNxDMQdoE85Nedn8+U9Q0jqx+JGO5bY6+kTIHlYAGMceskzFP6GzgEE+nqCfsYpf76s5VpXP8Aw3MD1ygimG6tpj5yyrBEmAuWwGMAGCTE8GD6GuGWVy7Z1KFaSJl7S42mVmCSpBP9QfSDP9arNdoGUhhLgHzKAN8EQSpBX1nkmKtRrUbh0aBmCv2MU1ftPypM8CCABzlg0iMdhOannQ6KfTdMV8ByrA7QrqVlvTcTBPH1mj1vQrltC3zAAnAY5E4MAx6zxFUPifxXf0t4W7V6RsBcEBlJYk95PG3g1T3P2iallKlkOCMr2P3j9O5r38XrTgpLpnmTjjUmja9P6K1y2jl7fm/A3xFH1Ycd59IqVa8MsZJYAZzGMGK5j0Xq2otsy2GYtciFUEkMpkMgHBGc+hM1uej9Q1hX/XuncPKAFXdMz5iPJOeIMSODU5pZcW20VDHjl0iR1HpXwh/xFJnghuxEkxJAqD022sF1hS7GCLhJI4nOBx249ak3lwz3lyTkQTImOxIZj6DPvRm0iqFYkTnzBEgchRwMYA71w5M8p/xM6YYox6Q2NJ6ghmkbvcHH1xH96WlnaqgGVHoe5mOMH6e1LuaVlyMjiBOMgccD9aJdwAX4eMTwp55kHbgRAGfaseRrQxe1WwFipOCQRk9omB7xiqPp/VrxVnZCVeF2hlDCcTmJbPerzqGqkeW40M4ClQnrwGJAyWjnO3HaYj9HJh1LLc5uMSC9wg4QmMdwGMgY5ApaAharqQtmBtbbtKMxLbWO6CfVjOBAMetRB1co5tiwPjEjfAAjcCgyy4wB80SM+tWPUNPpklGGwMTCgjaScgtmdwIMBTOfeqvqPVbKlkFy6pZgZQiF78MMQf0A4iqols0mm6mzAyFYqxU+ojs0CJ/vQqJYKuoIZmHqWtg+pB3mZBJGMfyoUrQaItjrTKWS+y6gf9G1gDgcHzA7efao6+GtLrOD+7XFxtXYyNtjIiDGRzBz7U4qOz3VdAFUBkbfJJncfmCkgAxPAgimrBRr82Ta3p5TtLssR3UYBHrJHrEisWl8G3Yux+ygEn/1SnEwEz9xvp9/2Tr2vE4/D3985+n61ZXr6BgyhgdwLFcAkDyj1jHyjHM96tH1TkxAg88xHqTwMx+tZuUvsqjG6r9mAVCfjEEKTBUQT274/Wsr1Tw7d0+biypxuGVmJia3nWLN0sSjIUkFy5dAY8z/AA2CguBwRv8AUYq06b1+1eVA6WwhUqBJYMygQBKgERGPpzNPlJb7FSOQfCPbNPfGv3j8JULM20BUEkleJAy1dybQ6W6F32kMZClflMQQYxIn/Oaf1OiVEiwqWiFIWFCqcRDRkg47zIHpVRy0+iZRtUcgt+FNQLIZkff3TY8gZ5MRMCee4qrfTNPv6Gup6Vb6qovhnOZa2HG0kmS0YUAcHMgEk9jUeIvD4vAPbKhpJLZBOMA+0z+X2r1PG8+v05P3OTL4+riUfhtdAi79Uzs+4QihwAB+IwA0+xrol3xXoLkOb9qRnaxAbGcj+9co1fTL9gw6sM88r+fFKtdTuiJJP5Vtn8d5nzUrRnDKoaao7LoOuC4Zs3EupsLbAw+KTu5VpCgCe9Wc2zB28jIP5+YcTNcd6N42vaYhFtWfhARAX4bmREllGT7manXfHl92PwwlsHu7PcP2GBXnvxsidUbrLDuzqV9bbsGZFYrIBIUmDmJI4kAx7UzrOsWFBF17S9yGdRz7E1yfU9W1Nz5tW/8A8ALX6oASPYmjtqFGCpJMkkSxJ5JY5Jp+0k+yfXiuja6TrvTbbP8ADvKJYPAdtoIxCeg9ROacf9pGlHa7gmCqFp95n+tYG2zSfN3qQrOf4v5U34nEXuEzbXv2l6YDBdz6fDb+tNJ+0XRlg5R94EA/DeQCQSMSDwD9qx77vxfy/tTSAzz+g/tU+2+f+/0NZjaarx7oLhG/Ts/oTZXH/wBs0lPHujSSlu6Psv5CbkAe3FY67cb/AAVG+G7HCk/bNJeMn2P1y98R+NdLqQFuafcB8rEhbiz6MrccczxxWX6f0k3vkB7mTxA+2eQMetabo3hEswa+CAMlADwPxnt9BJPtWpPSxZLOilmjgHCiJhbcgCYgACc812Rzx8ePHG7f+DPg8juSoqekdFTSoO5YHe8QRgMBP4BnHqc1bJZLJKkEsfLIA2rxBzJ/XmlG6vw/iQyckgicgZDD8h9qZ6P1dbyF1DopwDEIY9O3r2+9cM8jm+TOqMUlSGjqlJlg7KdyDbMLBncQBuk/iEgR2o9T1y2iqBtcMpIypBUCckj6/cVIU207yxGPMxnO6VBJM5mRUTUaFXm4DsaGDbdpkBgc8iMd5ifWs3sordV4itpCkbFcEEMQqyY3RJEc/KduTxmkKp+GSlxirMuyJMLtGIg7jkxjPfij6j4bt3Ax1Ds0wTuI4XjCAAEbmE9+MjFUp6DeRgVuWgiDclsbwDjhxDFBGTBMlhxVJCsu9BpgF2Xk/wBMZDPtjkEFoIMnn8PvnBanUyFa2zAl4CLt3dpG1VgkAclp82azF/rmrXcWTfaNvzqDAEQCVJX0jGcE+oqVp+o2E2hECFp8gdoxxtmAcxP/AHquJNkvqOquKHJliyHaQLYkkzAkbh7DJ8p+lZPp/hnUXQWg2wPxyuPX5f8APtU/w7ftFNnxtpL5RzuJiB5P4R3GJOPy1Ol64p3kC4dgLk7UKFY73J4xEj0zxV3Somr2Z3RdHYoMr97gU/cESKFT+qdV073CT8I+5S036yP6/Wjo/sKjKa3xQ9wXY3ecFQd0bVLEwFGBgwftT/grpfxHuP8AEKsq+WOSWMSScf1zI4rN7RUnQhldShgg4nj71jJa0ars6BpOpohK3UllhCrAFgTgAbj5pgZ5wfpWhsa8EbY3HnasA+vyyCO/Puawd/rh3qNVbUFGDIVWUwZ3AhpgnPcH0p/o+p0gcsdQ+92MuVZSEggDH5kz6VhRrZtNZYGqQWzu2AAvtJnaV+UGD3OfvUV7Loq2raoqW9pG4+XBAAbBI5k/QetUHWPFJt/DXTXjdOyWaBAIIOARjvj2HvOd1fVNTfdZuEH+EKSoHvz+pppCs6Z06/dDrwAee3yQCVkbmBxkRGMVJ1ti7eZkV0UrhRgk8EMTukAAzjOayXh3XaoEjVArbUKQWXbndAG7mDtb1Ex61tLdxkJO4ETKgADHdTmT/wBXafapb2UQ7VsWEu/EEw/mjzBvKPecDaIMR94qrPXbV5cbnTyqdi+VfaACwxmCIAE4rSavW21RGYDz+UAb9u5uQxAgDBALDtStRCwwQABcMNm7OIk5/wBvWquiTD9c60wYWtNbW9cZVLgK7naQCCFyDI79vTNU/UdEUeCoBwIXgEASInGfWuhXNX8C4/bk8MxmAxJIWAoHc+se1P6jVpcKMyzwQSmDBAgkysZIkx7V1YM/pSv4MM2L1FRy5bJ/CfypwaV/wt+VdQ1Gv09uFcJb3AkRbtlhGc+QyO0+Wn7+ktXdoIJU+bHlSJAiUChhn1xjjJrv96vo4/av7OU/u7/gb8jTqaS6eLbflW36votPbkgqIw+57pII7BVIgRHIqLZ0hYA2r9qDwpNxZMR5fPOfTORBp+8/A/a/kzFrQ3iY2NP0+3FSm0Vy2AXUr6boE/nV3d1bWH2iyoIw53kcwYPZTkGCD9jSU1J1N0Slgk4ks9xVAEwYuACcnt9Kzl5TfwUvGX2VWkstcbag3Hj+vMRxS71lrb7SqlpgjcuO+fet3f6rYs2sPbAA/gjJ9Ao5qk0XU7JufFi7bBPlDKVQk/xbp85zxwP1rB+RJ6o0WCKKXXW4SUMsTCz5UOJwTkx7Cr/pNxbGjOourblAGbbyVJwFJmW4ET3GRmpGoQE7UFtFEF24BVpkK3Emc/yxVVrukrfvMBetlVGLaDcTkSIBAA7fSaylNyNowS6LPQdca46m3p2YYN1g8NaLkQp3BQ/ldSQs7YPMVf6Wxask7UVSxHyoADyclRkc5PrUDpr/AA7YXYLfllPMWExJBYlj984qbobpcEnAnyfMCw/5lKjafoT9uKyTKaFarSo8i4FAiYPoP51QWtSH3KoKpOA42oQIIPl/haSRknBx2Fr1DqK273yIWCj4lxoGxckBieAc/ka4/wBS8Q3tLd1Fkou43SysCQF4CkKCQRtVRtmIwQcQ1sLo6dp79u8dsiciC8MNvlIKciJ4M9jil2hsZUG4khyQdzQByGJJ2kzgE5B9wawngu9qdSb134iqJRXTayq/lMsrTCP/ABY7xW2vXA+0w20q2xGJ/wBTEGBuyYE9h5iec06oE7K/rvT2YNAN2xsE20dg0gTI/FkDAjHrGW7HxX04Sz5N0Su6fhgcBcAsTHEiIMmntXfS2jJhtlqQi/wiSvYhgSAcbpnEiaj2NW90D4SMLZi0zNCXLbQRxcaWKsQflJPrIkHKgod1ekcFFchsSrPAJJxBRWBP8s96r7nTbNstcdQxIjYLaCIAIZIAM8mROZ9Ko/GHUmsOqq9x2WQ/xGckiZ+YPKrO2B6jsRBe1jm5bF27eCpcG5GIk7o3bBteAPN34iJ4qlbJtfJlh0+21/Nwqpcnco2kScEDtBjv960ej014Wblu38K/lhmEcBhkuvEkTBBnB5HE7pWitoDc+G4DRuaQMHIb5vKsQSIzIxFK6rq/h7bwuBW2mbaXG2wJbcsAFgYHMjtjNU3sniYK9eZWIB4wZjkYI+3H2oVfHpNy6S4s/MZyyKc54LA95oq1r8mZm9s0AlWNjpbv8ik/Sl2ej3WbaLTBomIIgep7AVyuSR08Sv8AiNETPsc0g3T3ArovSPCapt3Q7MsMpgrmDxB4I5odV8AW2G62fhEn3KGT6cj7flXN7iFmnCX2c9/eAOx+xqRZ6qQwIYgjgwMf5xVxqvA2oSSArx+E5j1hgKqbPR7juUW2xYCdoU7o+la8oSWmFSTNFf8AGdxYW2/xFIEl1g4OV2A7TOZ+tSm/aIRaEWv9QEA7mJRhGWOJk1m//KmpA3fAu/8A0YH8ufvFManTvbbbcUqw7MIP51mow+C7b7OqeHvEX7zZDsBbfkIrYYAwTJgCSIAJ7c5rRae9bvjyMGgyYhlx2YZEzHocTXCPjHaVkhZmMET6+1WfQvE/7vxbVuZYSHJjyzJ7e0SPzppEyR1bXXrVssBE7TugExj9PpWH8QeI1lLKF1I2MDDWlAbuwLnGFJY/iPpmj1/jG9dUqFW0sAQoOB3gkyJxPrFZ83iCSCZxBkz+dXGN9kN8TpV/ol1ryf6jtNtPPatMbQ2knapIEglp7ySatr3QCpT42qCKJhYW32Pyg4ntPOaR4Z6ra11qdwS+oBYKWXI/i2nBE8xPOTUzxB0Fr7BnCQo2lgoZ9v4obHrK++DWifwR3sft+HLLIRAcYYMLib3PdSdmAMcHuayQ0RN1h8IWwh8zh7T7MzwWWSB9a0Git29IjJZe211gDlAkT+ITwcifWsb1D4l5yYggmSoVlJgnEZ9MCauKsTNTY0Fl2J/fVZyJAIUSf+beWBH2NFe/Z+zgML4JGQNo28yYIjHP+1c3uhgYzI5EcfUVrvDHiG9pbDBUNwscYO1I7sPc47cVTTXTEnZrLnhU27c23KOGJlLe584hd13jvzNRrvg65cXc2of1O8cj0+aR3xNI6L+0Vrji3etAMSANvM/9JBY9vlrVanqC/BZwrkAE7R5XOMxNZttMZiuo+JltsdK6SieQMNl3dCjJUjaO/f1qX4T6NpgxvWHLvBB3goVnttAA/nWf1XSbb3N1lVVu4uXmFzI53bgSfpNa/o+mW1bNxV1AYLBtly8xmEDcz24+1XKq0CLYoZBYiM47H0JxPArN9Ts6lLm618S7JwBCW0U+5bt/Sr3R674yEtbZSPmS4ACPtJxTXV9QVtFrdxLRjDvBX25I9feoVpjsh6oZtNc/4w3bRv8AmPcECd4GCB7c1m9f4KDao3TaN22Vl13EFrm7bhg8qeGJOMHHpE/8zXlvK925p7pEiB8P4gHcKRx/WPpV94d6rduBrl7aovErYIZSx2nK7fYk+8DjANU04iuy66J0tFsqmn/0Bl2UAOxbGWZ+e2MSCOKY61pe7ICDcKsciQwI3MSYVYDAjOdpn1j6zWN5CQx2lp+GUGwssZLEMvIYFREROJm1/fwCoc70AJ3kSQVGWMCGHbyj9JiGx1Rz/rd29ZQ20DhwFVWXYUdQ0MnmIklVWF2ydrcgmtF0nqQu2bbJdWfhh2XyjZIEDYBCjuCsfL70rU9It2r19lt3GvEEIzn4luXG7/S3+SN3ZuDTvhy8t2zZDSWKbWdRtQMQSVAn+GQsjOB2oD5I+vaxq7LI3w2n5mJC7TJyGAJBBVhmJzMTVU/QDaXbat712l4hMgwMFvMYgsCSvzROAae67qv/ANiC4zsYFoggW4PmJ7zPae57E1B6d1m+byi7YNxjPnwCFAH8TA91JwcxjvNU0rFqyp8NLqrWp+G5YIzN8w5IBMoondI7L2JyBReKNeiO1vaZUlhuWRMtAAJlBwIBjnBkGtlf6Ai3xqGLI7OFHlZ1O5ViEJEMYA9MD7u9R8K2vi7rxe6YDQ4hV3SABB88RlZ9PWlyV2KmtGR0+qs6tQ99LouKBbO0bh5ROTtOc/yoV0L9x/Adi9gqoB9gePtihVckFM58/XtjEpAX5fKO/qAfXbmPWrboviDfAIEHBmO3oJ5xM+9c9W8Cck4zg9/6VZdM1D8jyjsxifrk/Spnii1RUcjs7Bo9keUAY5x3qWbExif8/SqXw7YRVTdcDOVnzMpY+4E8Z7Vfi4JAnMSPtXlSg06SOiyK2n8xMVGTQsbkhQAO8ZMZiYmOPyq6Q08tYyTKUir/AHY53ZnETj7YqF1Polm9bKXEBHYj5lb1Uxgyf+9aH4IPIpI0K+lQm0yrOGdb8MXLF0ptZgSTbYCdyjvjg+o7fSqa7pCDBkR616PXpqek+9VvW/Bmm1X/ABEhvxrh/wA4Mj6g12Q8n+ohpHANreppr4bE12cfsl0u4E3LxHpKCc+u30x9q0HTPCelsAi1ZSe5Yb2/NpjjtFdC8iPwZyjZy/w34C1Trb1Fl1tnkFt6MCD/ANEEEdxI7V0PUXrgFtWYM6jzsoIWfWJMDkZ9au9Zc2jkSZge4j+9ZDU6x0neIkFgdrsuO5KrycmDBgA03Pl2KMSc6W7rEkBmCw/mG0An5trYJE9iO1Z7qfSzpkMcGQxBXaTxJUwQ09xUzpvW7du9sJRXdJcwVZoPADBTMyc+ma01ywl5doZLsFdyTCxjmJnjHPP3q4yoTRyfQ6e9Zf4uxntMs4IDcRzBkCo9nqrAS1xyu4+UMRgnOR3NdG1fh20pb4RCzuhAdwUiCwCqYLf8voZjGOY9VRbbbSGDK5DBgo8wiRAPr/2rqhNSZlJUavoHW9DaZSvxlYGCxd2WPcSIE9oNdKsstxOzqw7iQQf51xboPTTeYf6lu0u8LLA8xuhQBEwDgkTXSuk2dRpwfi3PipHla2Hc7RmYAwI/7+szpdMFbJN3wnpC0/u6zPbA/IED86tRYQWyiqqggiB5R6TjilW7F65bBtgEngsGAI9TjFS9P0Zyg+LsV4ztO6D7YqNsLOQ9T8J39Le+M9xNkz5blxnP6A/f2rW6Hr+nvyrXAxgFQyiRtGYJ5zmTnmtdd8K2L2xrqG4UmN2BnmVH8qsdF0izYxZs209SqgGOYkCT371a2ti5Ucu654NF62x0+mLETJACLI/9sHzMfoIxzWD6zpHsBLb7htQNtYEEFxJIn3x9VNehOvdWtae0124cAwB/EzHhR/mK8/eKetNqr7XCAsxtQcAAnE8nnmrVgn8lavivU2ysvu2kkFgCxnaIJ5I8i8+nvW/0HjaxeA8stndbRCCACCCFJMxu+bmVPHFc0exMA8/5/StH+z+4LN9nXTXdRcXj4ediEEEx6kkCTwDUOIk3Z0jVuGtMzhXt4JRpDg49jn2xnHrUDSa61ZAFpDtZt4tqoYCYE+UYHB/PNTem39Rdt7mUaeWwhXfdKkLLMdwUHzcRPY0nTaG3ZuBhIYD5t2XxwwmMxIHaeZmsnd6LRmdR1N7uoD3kNsDI3oV3AMFIEiDiYn0rVC/clCbasig7286iABDBSDwcwrZFHfugwS/lJmDwSP4TggyDxj29KXrLxADKA3BguFGdshWiBjjgEnsDIJOy0qIq3V3YdbZDgF1ZVllwQAZjcB8sjn2p/wCKAZJJmfMIPHoWM/zjbTNzql1lHwNM6liRNwpbgRJjLGZ77fanEt3DbhyXIIhYG6G5kgAEjax4Wdp45qN2AoakQPiG5ugfLuiO0bSQKFVvU+rm1dZFtu4HDNbueacyIU47c8g0KuhWjjiXCsE9jMR+s/5xUz96DQBc2kmO8D3x/OtXqfAyI4Q37ZYgttBkwIGSYk57SKY/8gkzsYsR2jH0DTHHv2rbmjLgxzwzqbyXNo2Pn5oBicEiYbPt2Brc2b16Cdyf/H+IdjJX9Pr9ay2n/Z8Afm7f5jE/71a6TpLacEm6yqvowCheJ83lHr2pOn0WtF/c1t0yFQMInsRPIxMkcZqRb6s6kB0me6k+3Y+me/aoGn1YiS4by8z9f857/Sl3CCAeVIE4wcH1PHB44niZrKUIyKTaL/Q9SS4AVOCMchpkj5SOP51NDcxn09+axtvqFslAHAdoIXzbvMCQD6ZnmP0q103VWODI9dw4/L+prml46fRakXrPAk4xn/BSDdBjzRMj/AfvWe1msdzKvBUSUgknvgDkngc1VPqr63UuNPwrc3NoXbnaw2sZLQZ7jOKzXjFcjaNhSQZ5IwR9oyfyqDo+s7iEKgGAThxknAG5RIgfnVbpfF1u45tlpDYXgR2j3n/OaudPpArby5PljaCYjGSeTEQPqfWqWLi+hOWtkDxBqBaQXHcCMqP4mnlZ9PlbGfLVL07qK6pYts2YDlYBQDuFMyc+9XnWeiWtSoW5uCqSFhgIYnkSKrukeC7Olui4ly7gEwSu3iMkCW5mKtQJ5MTqOhokpbvPbNxg967M3mA/h3yIHAAgiARGautO+mAZBtEnc0GGJLTMgzFV/U7Ny9abZshoKOGOQZ5/2rAazo+ottuaSAYmIH85jIreMLXZMmbfX6q5dbUKqIrnNhysqcD5nkquQcQDBgCc09ofAS6jT/8AqRaa6R5riSR9iT6R+Vc+0/UrikA3GVSNsoZkDsQDPatL0nxwdOQu/wCIsAEbYj29o7flT4OIm7NVpP2RWVXamp1KIY8iuu2A28idsgkhcjPlGa1en8O2xBMuRwWgccTESeTPvUXw54mt6m3KSCOQ0bh9vSrp2HMZ5q9PsxbkhWyBiPYVE1Vr7TxA/wA/WlNqpML+fv706g3LP5/WP96fZK0RZJxHHr/al205n1GZ96qOtdZKqy2du+QNznyr3zHMDt7ii0PicOvme1uAzBJWfQSZHFCZdMgeLui29cpCyLiSLbZAkTgg8qT3jvIPrxS94Zv/ALwLDoyOzRLKQAM5mMjB45rr2s6+upb/AEmchTDgEqDkDJHYbifmz6GmL+lUkKV3R8oYbhCjcMkwCGKkGeVOKfNx0y+NlbrvC+nYm58HcTbVNo+URtVXywyAAO4gGRRdJ8KafSoxVh8SGDO0n5tp2FQdpTjPGJq6IBJ8st8qvsJBAOMqNphswwHNEumu7GJCgMDttjaCnlACM4Pdu+3hojFZOTLSRBu31RtpZSSCEWAOFUGI4WPtxmsvr3uXb+wSIDTLCdvoGAEmAP8AtWz1VpiYcBYMwcqAI5wCVyYIFRNHorasGJgsGLrADBbZILd5HAx2IoToYwllhZtFPm2SVciGnaZIBzHmkACJH0MjRXUE7VBwVwSRM5zzA7T9PSomu10XDbuXNz/Nt83w9jbW8jAxEoMSY2xEYrKdR8RBLhAOAxA4OPT3+/8AaHGDkF0au5qFe98N1OzYW37mXz842EERtzxM96zPXvFItldqKLigS+97hJ2QZ3DBmDzyJ5NVg8Quzt5sMACfYAwCfv8ArUDXKt9QUAR+T5mYNzjuZ9K3hjp7MpS1ocTxreAjd+gP5UKrl6SQBvuqGiSIJj2JkZoVvS+jK2bxfFOksqqyHMAACWeIAEk+aZ9TNI6T4v8AjO8WSqL5Qd0liDkKoXJAkzwIJJFWP/hWnifhW1MDBVBmIyY9IPtPtVdqNJp7V34X7sGNwyyopIClgCxI4GeMDH3rjpG9idf4xsJvO7YysdnEtzmBOJGfUVijqtX1S6RuCoolslbNtQOX/Lk1r+s+HdCF3MgtktyGIn1MBiPeqnTJ8HS3UU3TaYq5dEgNn5IKzkRP88iqSpWQ7bM+/hhpeLoubRu8i3CWEE4kCYjsTE+uKphrLnG94I2xub5Z4+mBj2rq+i1NtUm5fO0SQNpW1EvCg7fMckzPaaq+m9F0+puXyGEW77eZSCHGO2do3FjIGZJFK62wcPoT4P6nddF3EqdwCs4BVyqAQJ8wMEEkHgk1K6f1i83xEdRJbybYKOoxALEkj0nGSD6VGc2rDC0C0oZUn5YMf8MkGBAA94qXZ1igSqhtrESQ2Qxkw0QM5n0pUmaW0X+n1qqcMzYEqchTIAYHbz9/1M0tepFGiQxnJHAHED+w9KzPxy8lHG6TCyc+0+uPv9qrreqe4/mUbRlwZDYPY/p9hTUQs6TprNm6fiC2jt2coDmPXHtFWpQekfSMc1m/B/U/iWWCqdyzAxJ5jMAfc1K0/V7otsz6d1g7YkmRnIgnPPFTQi1BIPaBnjgQO8R+tRLXiG1dcKjKGDMIk5gQ2O/OO1Tf3tQF3hobAlGKxBI3HIB7ZiqzV+DNK53Cbb9ijRmOY4HftUpK9jsd1F7J5BiFWSBmIECcfT1rE9e0bZJZo43GJ+kjBj6nit/03wmtu4t1b11iAQwYhtwPYmMR7RVk2klilwoUJEJtziSQ0kgg47TVx/TsTZw09JvXSBZW7cIgeVSe+OPvzR3dHe07RdRgwiQQwYH39e/17V3/AODsCgAbeBGOOBAqF1fw1Z1KzeTdtkAj5lEyQP1MGRzWrmZmZ/ZyrFx/pXJjc74FuJgDkFm+gxAntXRtdeVLbMx2qoJJgmB6wKhdG0djS2jtGyfMS3P6emaxfiz9oFs2rtgEPvWFI4IJGMZnBM+9Z8b6E9sR1Px/ZDkoHLKTGQBOOQBx6ZnFSrX7S7QtBRuD7QFJysxz/tXJdaWQTGCY+gmf5Vouk9BuWrLal1jajFA26SeQyrHtEmOTHArTgo9sfZaau+TN27dc3bm5SBMAN6L/AAmO/uardNat24AeEkEgGGOCeYx2/T61M6J0f96S5cZynwhuZjmSZbbn2EnvketYbUa5rhbPeBzETj+X60T+ios6DpvFentsFW3tU9uR8uWPI7n8quemeIEursS6bbxIOwM3JAhYgic5HY/bjl3UGBkz3HvitX4b0F0gXTbDJMlndVQR6g+bH9qycGXaOm6vo6ujt/EjKTuJUbojfClATJOY7Ajioh0bXfhnebIJOCylmIAllAPkI2k9h5sjtUL/AM2WwoUBWYGW2kbj7KSveI9x3qZoutllDOA6T3XzL9QefqP6zUODXY0yXrOlt8RPOzJ8xO4rcLAiRKiSCMxIgqIxxX6/XXC4DqRlhuQ7Sm1CQLgIO0EEndPIGYMU9f1N1We6hstaIWF8y3AomSGgyfRY7c1nruouamw4JthD5rhuqr7yeQIZYX5ewjABMzS4yHaKLxJ4hYW1S6bTXBMbSWIGRB3ZUyTI4NY29dnnJ55/zNO3viPeuILY3l4WAMCYGZwvBkmKVrPDV60WF4BdscEEESIOD8pzmO0YrtVJI522yMQ0SDPt3+lWXh8bSLxO1bZ8xYjkiPKOT34ngVGs3yqwV3fqQfWRmtR4a1c2obzF/NBMiZIkzgZgH0gYpz0gjtlXrNdrSxIt34PG0PBHrgd6KtZ0q+yoQVQqHYW/OD/pgwo+0UKj1ZfQ+KIY6p5iWz24x6xHp96iXtYbbqyea4QWvu3dW5SCeJUcDG0UdCq4pMnk6KPrWruOYx3j847/AEp7S+KL9gW1eLqDO1vfHPcQODIoUKT6oLJ/id01mmBs3G3K1verBgCHYoDMxIYk8H+914V8IHRKXLEvcSIHEBpPfOJiY+lChXNL6Nl3ZF8R9Ob5yqsCCSZIaM/lxx9PSsr+9FBAnbO4A5zkCP1oUKeN/A5/ZLs9cdQQuJGT3O319e/PrTZ6kWkEbpbdJOc8iYyMe1ChWplyZM6P1m7adQhgHBjB+/Yj29q23hy9qybgvMgtoqSxJLSzwpWAT+KZHpQoVEi47Npb0o2zzmBk9wPfjNI6l0sXbfzFMSGXkEesg7qFCsnLdB+R7pmnZLaq7B2GAwG3H0n6VQ9X8L3Lmo+MmqZFUgsmyYAInbBAOY596OhVPoldlpc0sQN542sSFLQRIg7cZAPf9aX0q5uZpAkNtPJJI754n9KFCpvRVCesuLlgorRcYEoIMEmQJ7c+9cm1fhzUfE8y+YkrMpEg54PbNHQqsc3VhJJdGw8OdPs2GZQGe6rbS7AckAEAdhP396s+qXRsdO5hZ7knbM4/C36UKFYOTlO2apJIpuodEVdI/wAJSu5G3kMc88jgwe8TBjua5JbTcJzJmCOYP1PuKKhW+KTd2ZzXRoB0JbAPn3Nt3KSvqPlP2mox6i6J8M8fMfeAKFCujFJtWyZqid1Pod/T2luuAoeCIYE543QfT0/2pvTdVuG0U3GBLx2ORn/OKFCtIy5bZHwOHrjgDkLIJE+kn+lXXQmbVOAzYCqNpnzbcxM4x/8AyKKhUy+R2aPV6Yo4ZXuL5cRsKgKBhgfmESI9STg5FH1bp3x7ZPlAgv8ADC7UJgw48zHccHP54oUKwTdmhXaboiacqLwZWMFIKtIBH5HI5/3pzV9KBV2s8u83GLMCBu5Cg7T37CC05oUK0btciK+AtV4e3EFVgRgbpjJPLAnkk/fgUKFCo5FU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5004048" y="692696"/>
            <a:ext cx="3995936" cy="4708981"/>
          </a:xfrm>
          <a:prstGeom prst="rect">
            <a:avLst/>
          </a:prstGeom>
        </p:spPr>
        <p:txBody>
          <a:bodyPr wrap="square">
            <a:spAutoFit/>
          </a:bodyPr>
          <a:lstStyle/>
          <a:p>
            <a:pPr lvl="0" indent="457200" algn="just" rtl="1" fontAlgn="base">
              <a:spcBef>
                <a:spcPct val="0"/>
              </a:spcBef>
              <a:spcAft>
                <a:spcPct val="0"/>
              </a:spcAft>
              <a:buFontTx/>
              <a:buChar char="•"/>
            </a:pPr>
            <a:r>
              <a:rPr lang="ar-EG" sz="20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الخلجان والشروم الساحلية </a:t>
            </a:r>
            <a:r>
              <a:rPr lang="en-US" sz="20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Estuary and </a:t>
            </a:r>
            <a:r>
              <a:rPr lang="en-US" sz="2000" b="1" i="1" u="sng"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Sharm</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lvl="0" indent="-342900" algn="just" rtl="1" eaLnBrk="0" fontAlgn="base" hangingPunct="0">
              <a:spcBef>
                <a:spcPct val="0"/>
              </a:spcBef>
              <a:spcAft>
                <a:spcPct val="0"/>
              </a:spcAft>
              <a:buFont typeface="Arial" pitchFamily="34" charset="0"/>
              <a:buChar char="•"/>
            </a:pPr>
            <a:r>
              <a:rPr lang="ar-EG" sz="20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تنتشر الخلجان والشروم علي السواحل التي تعرضت للغمر البحري حيث تطغي مياه البحر علي مصبات </a:t>
            </a:r>
            <a:r>
              <a:rPr lang="ar-EG" sz="20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الأدوية</a:t>
            </a:r>
          </a:p>
          <a:p>
            <a:pPr marL="342900" lvl="0" indent="-342900" algn="just" rtl="1" eaLnBrk="0" fontAlgn="base" hangingPunct="0">
              <a:spcBef>
                <a:spcPct val="0"/>
              </a:spcBef>
              <a:spcAft>
                <a:spcPct val="0"/>
              </a:spcAft>
              <a:buFont typeface="Arial" pitchFamily="34" charset="0"/>
              <a:buChar char="•"/>
            </a:pP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تنتشر </a:t>
            </a:r>
            <a:r>
              <a:rPr lang="ar-EG"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ظاهرة الشروم علي سواحل البحر الاحمر وخليجي العقبة والسويس ومن أشهرها شرم الشيخ، وشرم المية وشرم أرديمية علي سواحل خليج العقبة.</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342900" lvl="0" indent="-342900" algn="just" rtl="1" eaLnBrk="0" fontAlgn="base" hangingPunct="0">
              <a:spcBef>
                <a:spcPct val="0"/>
              </a:spcBef>
              <a:spcAft>
                <a:spcPct val="0"/>
              </a:spcAft>
              <a:buFont typeface="Arial" pitchFamily="34" charset="0"/>
              <a:buChar char="•"/>
            </a:pPr>
            <a:r>
              <a:rPr lang="ar-EG" sz="2000" b="1" dirty="0" smtClean="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تتخذ </a:t>
            </a:r>
            <a:r>
              <a:rPr lang="ar-EG" sz="20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الشروم أشكال مختلفة وكثيراً منها يتخذ الشكل القريب من الاستطالة، والقريب من المستطيل والقوسى، وقد توجد بعض الظاهرات الجيوموروفولوجية علي سواحل الشروم مثل الأرصفة البحرية، الجروف البحرية، والشواطئ الرملية.</a:t>
            </a:r>
            <a:endParaRPr lang="en-US" sz="2000" b="1" dirty="0">
              <a:ln w="12700">
                <a:solidFill>
                  <a:schemeClr val="tx2">
                    <a:satMod val="155000"/>
                  </a:schemeClr>
                </a:solidFill>
                <a:prstDash val="solid"/>
              </a:ln>
              <a:solidFill>
                <a:srgbClr val="000066"/>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0" name="Rectangle 1"/>
          <p:cNvSpPr>
            <a:spLocks noChangeArrowheads="1"/>
          </p:cNvSpPr>
          <p:nvPr/>
        </p:nvSpPr>
        <p:spPr bwMode="auto">
          <a:xfrm>
            <a:off x="323528" y="228710"/>
            <a:ext cx="4320480" cy="59400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Char char="•"/>
              <a:tabLst/>
            </a:pPr>
            <a:r>
              <a:rPr kumimoji="0" lang="ar-EG" sz="2000" b="1" i="1"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البحيرات الشاطئية </a:t>
            </a:r>
            <a:r>
              <a:rPr kumimoji="0" lang="en-US" sz="2000" b="1" i="1"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Coastal Lagoons</a:t>
            </a:r>
            <a:r>
              <a:rPr kumimoji="0" lang="ar-EG" sz="2000" b="1" i="1" u="sng"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0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تنتشر علي قطاعات عديدة من السواحل المنخفضة مثل سواحل مصر الشمالية، وسواحل خليج المكسيك، والساحل الشرقي للولايات المتحدة </a:t>
            </a:r>
            <a:r>
              <a:rPr kumimoji="0" lang="ar-EG"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الأمريكية</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0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تختلف </a:t>
            </a:r>
            <a:r>
              <a:rPr kumimoji="0" lang="ar-EG" sz="20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أشكال هذه البحيرات تبعاً لاختلاف شكل الخليج الذي تحولت </a:t>
            </a:r>
            <a:r>
              <a:rPr kumimoji="0" lang="ar-EG" sz="20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عنه</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بعض </a:t>
            </a:r>
            <a:r>
              <a:rPr kumimoji="0" lang="ar-EG"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هذه البحيرات مغلق، وبعضها يتصل بالبحر عبر فتحات تعرف بالبواغيز، وتنشأ هذه الفتحات نتيجة الصراع بين نشاط تيارات المد القادمة من البحر وعمليات الإرساب التي تتم بسبب الإزاحة الشاطئية.</a:t>
            </a:r>
            <a:endParaRPr kumimoji="0" lang="en-US"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0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قد </a:t>
            </a:r>
            <a:r>
              <a:rPr kumimoji="0" lang="ar-EG" sz="20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تظهر بعض الجزر داخل هذه البحيرات، وتتميز شواطئها بالانخفاض والانحدارات الخفيفة نحو قاع </a:t>
            </a:r>
            <a:r>
              <a:rPr kumimoji="0" lang="ar-EG" sz="20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البحيرة</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قد </a:t>
            </a:r>
            <a:r>
              <a:rPr kumimoji="0" lang="ar-EG"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تتعرض هذه البحيرات إلي التلاشي والاختفاء نتيجة تقطع البحيرة الأصلية إلي بحيرات صغيرة، وامتلأها بالرواسب وتعرض مياهها للتبخر نتيجة لشدة درجة الحرارة.</a:t>
            </a:r>
            <a:endParaRPr kumimoji="0" lang="ar-EG" sz="20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67544" y="927304"/>
            <a:ext cx="8460432" cy="48936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1" u="sng"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السبخات </a:t>
            </a:r>
            <a:r>
              <a:rPr kumimoji="0" lang="ar-EG" sz="2400" b="1" i="1" u="sng"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الساحلية </a:t>
            </a:r>
            <a:r>
              <a:rPr kumimoji="0" lang="en-US" sz="2400" b="1" i="1" u="sng"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Coastal </a:t>
            </a:r>
            <a:r>
              <a:rPr kumimoji="0" lang="en-US" sz="2400" b="1" i="1" u="sng" strike="noStrike" normalizeH="0" baseline="0" dirty="0" err="1"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Sabkha</a:t>
            </a:r>
            <a:r>
              <a:rPr kumimoji="0" lang="ar-EG" sz="2400" b="1" i="1" u="sng"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FF0066"/>
                </a:solidFill>
                <a:latin typeface="Simplified Arabic" pitchFamily="18" charset="-78"/>
                <a:ea typeface="Times New Roman" pitchFamily="18" charset="0"/>
                <a:cs typeface="Simplified Arabic" pitchFamily="18" charset="-78"/>
              </a:rPr>
              <a:t>السبخة هي بحيرة مؤقتة أو مستنقع قلوي غني بالأملاح، توجد عادة في الأقاليم الجافة، وتنتهي إليها بعض المجاري الصحراوية </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السبخة </a:t>
            </a: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تعني المسطحات الملحية </a:t>
            </a:r>
            <a:r>
              <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ea typeface="Times New Roman" pitchFamily="18" charset="0"/>
                <a:cs typeface="Simplified Arabic" pitchFamily="18" charset="-78"/>
              </a:rPr>
              <a:t>Salt Flats</a:t>
            </a: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 التي ترتكز فوق تكوينات من الصلصال والغرين والرمال، وغالباً ما تغطي بقشور ملحية.</a:t>
            </a:r>
            <a:endParaRPr kumimoji="0" lang="en-US" sz="2400" b="1" i="0" u="none" strike="noStrike" normalizeH="0" baseline="0" dirty="0" smtClean="0">
              <a:ln w="10541" cmpd="sng">
                <a:solidFill>
                  <a:schemeClr val="accent1">
                    <a:shade val="88000"/>
                    <a:satMod val="110000"/>
                  </a:schemeClr>
                </a:solidFill>
                <a:prstDash val="solid"/>
              </a:ln>
              <a:solidFill>
                <a:srgbClr val="002060"/>
              </a:solidFill>
              <a:latin typeface="Arial" pitchFamily="34" charset="0"/>
              <a:cs typeface="Arial" pitchFamily="34" charset="0"/>
            </a:endParaRP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تظهر </a:t>
            </a:r>
            <a:r>
              <a:rPr kumimoji="0" lang="ar-EG" sz="2400" b="1" i="0" u="none" strike="noStrike" normalizeH="0" baseline="0"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السبخات الساحلية علي طول السواحل المنخفضة المنسوب في المناطق الحارة </a:t>
            </a:r>
            <a:r>
              <a:rPr kumimoji="0" lang="ar-EG" sz="2400" b="1" i="0" u="none" strike="noStrike" normalizeH="0" baseline="0"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الجافة</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 </a:t>
            </a: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توجد السبخات الساحلية علي سواحل البحر الأحمر وخليج السويس، وعلي السواحل الشمالية في </a:t>
            </a:r>
            <a:r>
              <a:rPr kumimoji="0" lang="ar-EG" sz="2400" b="1" i="0" u="none" strike="noStrike" normalizeH="0" baseline="0" dirty="0" smtClean="0">
                <a:ln w="10541" cmpd="sng">
                  <a:solidFill>
                    <a:schemeClr val="accent1">
                      <a:shade val="88000"/>
                      <a:satMod val="110000"/>
                    </a:schemeClr>
                  </a:solidFill>
                  <a:prstDash val="solid"/>
                </a:ln>
                <a:solidFill>
                  <a:srgbClr val="002060"/>
                </a:solidFill>
                <a:latin typeface="Simplified Arabic" pitchFamily="18" charset="-78"/>
                <a:ea typeface="Times New Roman" pitchFamily="18" charset="0"/>
                <a:cs typeface="Simplified Arabic" pitchFamily="18" charset="-78"/>
              </a:rPr>
              <a:t>مصر</a:t>
            </a:r>
          </a:p>
          <a:p>
            <a:pPr marL="342900" marR="0" lvl="0" indent="-3429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تنقسم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السبخات الساحلية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إلى </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سبخات رطبه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Wet </a:t>
            </a:r>
            <a:r>
              <a:rPr kumimoji="0" lang="en-US" sz="2400" b="1" i="0" u="none" strike="noStrike" normalizeH="0" baseline="0" dirty="0" err="1"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Sabkhas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وهي سبخات تتميز بغمرها بمياه البحر وعادة ما تتصل بالبحر عن طريق قنوات مدية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Tidal Creeks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وسبخات جافة </a:t>
            </a:r>
            <a:r>
              <a:rPr kumimoji="0" lang="en-US"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Dry </a:t>
            </a:r>
            <a:r>
              <a:rPr kumimoji="0" lang="en-US" sz="2400" b="1" i="0" u="none" strike="noStrike" normalizeH="0" baseline="0" dirty="0" err="1" smtClean="0">
                <a:ln w="10541" cmpd="sng">
                  <a:solidFill>
                    <a:schemeClr val="accent1">
                      <a:shade val="88000"/>
                      <a:satMod val="110000"/>
                    </a:schemeClr>
                  </a:solidFill>
                  <a:prstDash val="solid"/>
                </a:ln>
                <a:solidFill>
                  <a:srgbClr val="FF0000"/>
                </a:solidFill>
                <a:latin typeface="Arial" pitchFamily="34" charset="0"/>
                <a:ea typeface="Times New Roman" pitchFamily="18" charset="0"/>
                <a:cs typeface="Simplified Arabic" pitchFamily="18" charset="-78"/>
              </a:rPr>
              <a:t>Sabkhas</a:t>
            </a:r>
            <a:r>
              <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 وعادة ما توجد بعيدة نسبياً عن الساحل ويغطي سطحها طبقة صلبة من الأملاح.</a:t>
            </a:r>
            <a:endParaRPr kumimoji="0" lang="ar-EG" sz="2400" b="1" i="0" u="none" strike="noStrike" normalizeH="0" baseline="0" dirty="0" smtClean="0">
              <a:ln w="10541" cmpd="sng">
                <a:solidFill>
                  <a:schemeClr val="accent1">
                    <a:shade val="88000"/>
                    <a:satMod val="110000"/>
                  </a:schemeClr>
                </a:solidFill>
                <a:prstDash val="solid"/>
              </a:ln>
              <a:solidFill>
                <a:srgbClr val="FF00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788024" y="1012086"/>
            <a:ext cx="3960440" cy="526297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ترجع </a:t>
            </a: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نشأة السبخات الساحلية إلي توافر مجموعة من العوامل </a:t>
            </a: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أهمها:</a:t>
            </a: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استواء السطح وبطء </a:t>
            </a: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انحداره</a:t>
            </a: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رتفاع </a:t>
            </a: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درجات </a:t>
            </a: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الحرارة</a:t>
            </a: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ارتفاع </a:t>
            </a: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منسوب المياه </a:t>
            </a: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الأرضية</a:t>
            </a:r>
          </a:p>
          <a:p>
            <a:pPr marL="342900" marR="0" lvl="0" indent="-342900" algn="just" defTabSz="914400" rtl="1" eaLnBrk="1" fontAlgn="base" latinLnBrk="0" hangingPunct="1">
              <a:lnSpc>
                <a:spcPct val="10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كما توجد علاقة واضحة بين حركة مياه البحر ونشأة السبخات الساحلية.</a:t>
            </a:r>
            <a:endParaRPr kumimoji="0" lang="en-US"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يظهر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علي سطح السبخات الساحلية بعض أشكال السطح الدقيقة مثل المضلعات الملحية التنهدات، والخنادق الطولية، والقنوات المدية، والبرك المحلية، والخوانق الدقيقة.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Rectangle 2"/>
          <p:cNvSpPr/>
          <p:nvPr/>
        </p:nvSpPr>
        <p:spPr>
          <a:xfrm>
            <a:off x="5872005" y="343405"/>
            <a:ext cx="1792478" cy="52322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ar-EG"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نشأة السبخات</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Rectangle 2"/>
          <p:cNvSpPr>
            <a:spLocks noChangeArrowheads="1"/>
          </p:cNvSpPr>
          <p:nvPr/>
        </p:nvSpPr>
        <p:spPr bwMode="auto">
          <a:xfrm>
            <a:off x="396249" y="642753"/>
            <a:ext cx="4104456" cy="600164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Char char="•"/>
              <a:tabLst/>
            </a:pPr>
            <a:r>
              <a:rPr kumimoji="0" lang="ar-EG" sz="2400" b="1" i="1" u="sng"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مستنقعات المانجروف الساحلية </a:t>
            </a:r>
            <a:r>
              <a:rPr kumimoji="0" lang="en-US" sz="2400" b="1" i="1" u="sng" strike="noStrike" normalizeH="0" baseline="0" dirty="0" err="1"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Mangrow</a:t>
            </a:r>
            <a:r>
              <a:rPr kumimoji="0" lang="en-US" sz="2400" b="1" i="1" u="sng"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Swamps</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FF6699"/>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تقوم أشجار المانجروف بجذورها المتشعبة بالحد من سرعة المياه المحملة بالرواسب في المناطق الساحلية مما يجعلها تجنح للإرساب وقد أظهرت الدراسات الحديثة أهمية أشجار المانجروف في حماية السواحل.</a:t>
            </a:r>
            <a:endParaRPr kumimoji="0" lang="en-US" sz="2400" b="1" i="0" u="none" strike="noStrike" normalizeH="0" baseline="0" dirty="0" smtClean="0">
              <a:ln w="12700">
                <a:solidFill>
                  <a:schemeClr val="tx2">
                    <a:satMod val="155000"/>
                  </a:schemeClr>
                </a:solidFill>
                <a:prstDash val="solid"/>
              </a:ln>
              <a:solidFill>
                <a:srgbClr val="FF6699"/>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بصفة </a:t>
            </a: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عامة تظهر في مستنقعات المانجروف بالسواحل المدارية بعض الظاهرات الجيمومورفولوجية مثل الشطوط الطينية </a:t>
            </a:r>
            <a:r>
              <a:rPr kumimoji="0" lang="en-US"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Mud banks</a:t>
            </a: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والقنوات المدية </a:t>
            </a:r>
            <a:r>
              <a:rPr kumimoji="0" lang="en-US"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Tidal Creeks</a:t>
            </a: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والبرك والحافات الحصوبة.</a:t>
            </a:r>
            <a:endParaRPr kumimoji="0" lang="en-US"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TotalTime>
  <Words>1362</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61</cp:revision>
  <dcterms:created xsi:type="dcterms:W3CDTF">2013-04-06T05:12:14Z</dcterms:created>
  <dcterms:modified xsi:type="dcterms:W3CDTF">2020-03-22T08:48:34Z</dcterms:modified>
</cp:coreProperties>
</file>